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40" r:id="rId2"/>
    <p:sldId id="3241" r:id="rId3"/>
    <p:sldId id="3242" r:id="rId4"/>
    <p:sldId id="3269" r:id="rId5"/>
    <p:sldId id="3267" r:id="rId6"/>
    <p:sldId id="3243" r:id="rId7"/>
    <p:sldId id="3265" r:id="rId8"/>
    <p:sldId id="3273" r:id="rId9"/>
    <p:sldId id="3244" r:id="rId10"/>
    <p:sldId id="3281" r:id="rId11"/>
    <p:sldId id="3174" r:id="rId12"/>
    <p:sldId id="3274" r:id="rId13"/>
    <p:sldId id="3287" r:id="rId14"/>
    <p:sldId id="3286" r:id="rId15"/>
    <p:sldId id="3245" r:id="rId16"/>
    <p:sldId id="3288" r:id="rId17"/>
    <p:sldId id="3289" r:id="rId18"/>
    <p:sldId id="3291" r:id="rId19"/>
    <p:sldId id="3292" r:id="rId20"/>
    <p:sldId id="3246" r:id="rId21"/>
  </p:sldIdLst>
  <p:sldSz cx="12858750" cy="7232650"/>
  <p:notesSz cx="6858000" cy="9144000"/>
  <p:custDataLst>
    <p:tags r:id="rId2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orient="horz" pos="4183">
          <p15:clr>
            <a:srgbClr val="A4A3A4"/>
          </p15:clr>
        </p15:guide>
        <p15:guide id="3" pos="4050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2678E"/>
    <a:srgbClr val="BD8769"/>
    <a:srgbClr val="F16904"/>
    <a:srgbClr val="223D5E"/>
    <a:srgbClr val="EC206C"/>
    <a:srgbClr val="BC148E"/>
    <a:srgbClr val="0A1A3B"/>
    <a:srgbClr val="CE000D"/>
    <a:srgbClr val="FE6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03" autoAdjust="0"/>
    <p:restoredTop sz="86461" autoAdjust="0"/>
  </p:normalViewPr>
  <p:slideViewPr>
    <p:cSldViewPr>
      <p:cViewPr varScale="1">
        <p:scale>
          <a:sx n="55" d="100"/>
          <a:sy n="55" d="100"/>
        </p:scale>
        <p:origin x="232" y="40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566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287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321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04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371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307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384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33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12858750" cy="7230747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5163403" y="294664"/>
            <a:ext cx="1686560" cy="546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95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关于我们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"/>
            <a:ext cx="12858750" cy="7230747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5163403" y="294664"/>
            <a:ext cx="1686560" cy="546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95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培训课程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460823" y="1240061"/>
            <a:ext cx="5076564" cy="81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4000" kern="2000" dirty="0"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合肥学院教育学院</a:t>
            </a:r>
          </a:p>
        </p:txBody>
      </p:sp>
      <p:sp>
        <p:nvSpPr>
          <p:cNvPr id="6" name="TextBox 18"/>
          <p:cNvSpPr txBox="1"/>
          <p:nvPr/>
        </p:nvSpPr>
        <p:spPr>
          <a:xfrm>
            <a:off x="2540943" y="2392189"/>
            <a:ext cx="8712968" cy="1534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学前教育专业介绍</a:t>
            </a:r>
            <a:endParaRPr lang="en-US" altLang="zh-CN" sz="8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248348" y="1231313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781303" y="1370054"/>
            <a:ext cx="2441694" cy="834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师资力量</a:t>
            </a:r>
          </a:p>
        </p:txBody>
      </p:sp>
      <p:sp>
        <p:nvSpPr>
          <p:cNvPr id="24" name="文本框 9"/>
          <p:cNvSpPr txBox="1"/>
          <p:nvPr/>
        </p:nvSpPr>
        <p:spPr>
          <a:xfrm>
            <a:off x="5958337" y="2493509"/>
            <a:ext cx="2631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教师的结构</a:t>
            </a:r>
          </a:p>
        </p:txBody>
      </p:sp>
      <p:sp>
        <p:nvSpPr>
          <p:cNvPr id="25" name="文本框 9"/>
          <p:cNvSpPr txBox="1"/>
          <p:nvPr/>
        </p:nvSpPr>
        <p:spPr>
          <a:xfrm>
            <a:off x="5958337" y="3768403"/>
            <a:ext cx="33038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教师获得的荣誉</a:t>
            </a:r>
          </a:p>
        </p:txBody>
      </p:sp>
      <p:sp>
        <p:nvSpPr>
          <p:cNvPr id="26" name="文本框 9"/>
          <p:cNvSpPr txBox="1"/>
          <p:nvPr/>
        </p:nvSpPr>
        <p:spPr>
          <a:xfrm>
            <a:off x="5958337" y="3112270"/>
            <a:ext cx="33038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教师的教科研成果</a:t>
            </a:r>
          </a:p>
        </p:txBody>
      </p:sp>
    </p:spTree>
    <p:extLst>
      <p:ext uri="{BB962C8B-B14F-4D97-AF65-F5344CB8AC3E}">
        <p14:creationId xmlns:p14="http://schemas.microsoft.com/office/powerpoint/2010/main" val="29659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28"/>
          <p:cNvSpPr txBox="1"/>
          <p:nvPr/>
        </p:nvSpPr>
        <p:spPr>
          <a:xfrm>
            <a:off x="1964879" y="1800921"/>
            <a:ext cx="3708198" cy="4459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1696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学前教育专业共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23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人，其中博士学历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人（海归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人），硕士学历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18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人。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111696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并且，我们专业的教师均毕业于华东师范大学、厦门大学、中国科学技术大学、南京师范大学、东北师范大学等国内知名高校，还有韩国、俄罗斯等国家的归国博士。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1116965">
              <a:lnSpc>
                <a:spcPct val="120000"/>
              </a:lnSpc>
              <a:spcBef>
                <a:spcPct val="20000"/>
              </a:spcBef>
              <a:defRPr/>
            </a:pP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8" name="TextBox 229"/>
          <p:cNvSpPr txBox="1"/>
          <p:nvPr/>
        </p:nvSpPr>
        <p:spPr>
          <a:xfrm>
            <a:off x="7185673" y="1325342"/>
            <a:ext cx="3996229" cy="4755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+mj-ea"/>
                <a:ea typeface="+mj-ea"/>
                <a:cs typeface="+mn-ea"/>
                <a:sym typeface="Arial" panose="020B0604020202020204" pitchFamily="34" charset="0"/>
              </a:rPr>
              <a:t>学前教育专业专任教师</a:t>
            </a:r>
            <a:endParaRPr lang="en-US" sz="2800" dirty="0"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TextBox 23"/>
          <p:cNvSpPr txBox="1"/>
          <p:nvPr/>
        </p:nvSpPr>
        <p:spPr>
          <a:xfrm>
            <a:off x="564159" y="638970"/>
            <a:ext cx="324036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教师的结构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D31D6BD3-AFA0-4F6C-A7A0-6E2805DEF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476222"/>
              </p:ext>
            </p:extLst>
          </p:nvPr>
        </p:nvGraphicFramePr>
        <p:xfrm>
          <a:off x="6069335" y="2176165"/>
          <a:ext cx="5968769" cy="3660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863">
                  <a:extLst>
                    <a:ext uri="{9D8B030D-6E8A-4147-A177-3AD203B41FA5}">
                      <a16:colId xmlns:a16="http://schemas.microsoft.com/office/drawing/2014/main" val="3276031050"/>
                    </a:ext>
                  </a:extLst>
                </a:gridCol>
                <a:gridCol w="1808246">
                  <a:extLst>
                    <a:ext uri="{9D8B030D-6E8A-4147-A177-3AD203B41FA5}">
                      <a16:colId xmlns:a16="http://schemas.microsoft.com/office/drawing/2014/main" val="500248291"/>
                    </a:ext>
                  </a:extLst>
                </a:gridCol>
                <a:gridCol w="2020660">
                  <a:extLst>
                    <a:ext uri="{9D8B030D-6E8A-4147-A177-3AD203B41FA5}">
                      <a16:colId xmlns:a16="http://schemas.microsoft.com/office/drawing/2014/main" val="3111647783"/>
                    </a:ext>
                  </a:extLst>
                </a:gridCol>
              </a:tblGrid>
              <a:tr h="1030302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学前教育专业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专任教师：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23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897056"/>
                  </a:ext>
                </a:extLst>
              </a:tr>
              <a:tr h="553875">
                <a:tc rowSpan="3"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职称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教授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r>
                        <a:rPr lang="zh-CN" altLang="en-US" dirty="0"/>
                        <a:t>人（</a:t>
                      </a:r>
                      <a:r>
                        <a:rPr lang="en-US" altLang="zh-CN" dirty="0"/>
                        <a:t>17%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14988"/>
                  </a:ext>
                </a:extLst>
              </a:tr>
              <a:tr h="41365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副教授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</a:t>
                      </a:r>
                      <a:r>
                        <a:rPr lang="zh-CN" altLang="en-US" dirty="0"/>
                        <a:t>人（</a:t>
                      </a:r>
                      <a:r>
                        <a:rPr lang="en-US" altLang="zh-CN" dirty="0"/>
                        <a:t>44%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09384"/>
                  </a:ext>
                </a:extLst>
              </a:tr>
              <a:tr h="4136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讲师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</a:t>
                      </a:r>
                      <a:r>
                        <a:rPr lang="zh-CN" altLang="en-US" dirty="0"/>
                        <a:t>人（</a:t>
                      </a:r>
                      <a:r>
                        <a:rPr lang="en-US" altLang="zh-CN" dirty="0"/>
                        <a:t>39%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412362"/>
                  </a:ext>
                </a:extLst>
              </a:tr>
              <a:tr h="624511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教坛新秀（省级）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601684"/>
                  </a:ext>
                </a:extLst>
              </a:tr>
              <a:tr h="624511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双能型教师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/>
                        <a:t>17</a:t>
                      </a:r>
                      <a:r>
                        <a:rPr lang="zh-CN" altLang="en-US" dirty="0"/>
                        <a:t>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5293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14123" y="107853"/>
            <a:ext cx="1224136" cy="1044533"/>
            <a:chOff x="3471863" y="2343150"/>
            <a:chExt cx="2197101" cy="1985963"/>
          </a:xfrm>
        </p:grpSpPr>
        <p:sp>
          <p:nvSpPr>
            <p:cNvPr id="6" name="Freeform 5"/>
            <p:cNvSpPr/>
            <p:nvPr/>
          </p:nvSpPr>
          <p:spPr bwMode="auto">
            <a:xfrm>
              <a:off x="3476626" y="2381250"/>
              <a:ext cx="2192338" cy="1495425"/>
            </a:xfrm>
            <a:custGeom>
              <a:avLst/>
              <a:gdLst/>
              <a:ahLst/>
              <a:cxnLst>
                <a:cxn ang="0">
                  <a:pos x="1202" y="800"/>
                </a:cxn>
                <a:cxn ang="0">
                  <a:pos x="1182" y="820"/>
                </a:cxn>
                <a:cxn ang="0">
                  <a:pos x="20" y="820"/>
                </a:cxn>
                <a:cxn ang="0">
                  <a:pos x="0" y="800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182" y="0"/>
                </a:cxn>
                <a:cxn ang="0">
                  <a:pos x="1202" y="20"/>
                </a:cxn>
                <a:cxn ang="0">
                  <a:pos x="1202" y="800"/>
                </a:cxn>
              </a:cxnLst>
              <a:rect l="0" t="0" r="r" b="b"/>
              <a:pathLst>
                <a:path w="1202" h="820">
                  <a:moveTo>
                    <a:pt x="1202" y="800"/>
                  </a:moveTo>
                  <a:cubicBezTo>
                    <a:pt x="1202" y="811"/>
                    <a:pt x="1193" y="820"/>
                    <a:pt x="1182" y="820"/>
                  </a:cubicBezTo>
                  <a:cubicBezTo>
                    <a:pt x="20" y="820"/>
                    <a:pt x="20" y="820"/>
                    <a:pt x="20" y="820"/>
                  </a:cubicBezTo>
                  <a:cubicBezTo>
                    <a:pt x="9" y="820"/>
                    <a:pt x="0" y="811"/>
                    <a:pt x="0" y="80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82" y="0"/>
                    <a:pt x="1182" y="0"/>
                    <a:pt x="1182" y="0"/>
                  </a:cubicBezTo>
                  <a:cubicBezTo>
                    <a:pt x="1193" y="0"/>
                    <a:pt x="1202" y="9"/>
                    <a:pt x="1202" y="20"/>
                  </a:cubicBezTo>
                  <a:lnTo>
                    <a:pt x="1202" y="80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63938" y="3713163"/>
              <a:ext cx="2019300" cy="904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573587" y="2343150"/>
              <a:ext cx="1009650" cy="1460500"/>
            </a:xfrm>
            <a:custGeom>
              <a:avLst/>
              <a:gdLst/>
              <a:ahLst/>
              <a:cxnLst>
                <a:cxn ang="0">
                  <a:pos x="0" y="801"/>
                </a:cxn>
                <a:cxn ang="0">
                  <a:pos x="0" y="73"/>
                </a:cxn>
                <a:cxn ang="0">
                  <a:pos x="1" y="71"/>
                </a:cxn>
                <a:cxn ang="0">
                  <a:pos x="1" y="65"/>
                </a:cxn>
                <a:cxn ang="0">
                  <a:pos x="70" y="0"/>
                </a:cxn>
                <a:cxn ang="0">
                  <a:pos x="554" y="0"/>
                </a:cxn>
                <a:cxn ang="0">
                  <a:pos x="554" y="758"/>
                </a:cxn>
                <a:cxn ang="0">
                  <a:pos x="70" y="758"/>
                </a:cxn>
                <a:cxn ang="0">
                  <a:pos x="0" y="801"/>
                </a:cxn>
              </a:cxnLst>
              <a:rect l="0" t="0" r="r" b="b"/>
              <a:pathLst>
                <a:path w="554" h="801">
                  <a:moveTo>
                    <a:pt x="0" y="801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1" y="72"/>
                    <a:pt x="1" y="71"/>
                    <a:pt x="1" y="71"/>
                  </a:cubicBezTo>
                  <a:cubicBezTo>
                    <a:pt x="1" y="69"/>
                    <a:pt x="1" y="67"/>
                    <a:pt x="1" y="65"/>
                  </a:cubicBezTo>
                  <a:cubicBezTo>
                    <a:pt x="4" y="29"/>
                    <a:pt x="34" y="0"/>
                    <a:pt x="70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4" y="758"/>
                    <a:pt x="554" y="758"/>
                    <a:pt x="554" y="758"/>
                  </a:cubicBezTo>
                  <a:cubicBezTo>
                    <a:pt x="70" y="758"/>
                    <a:pt x="70" y="758"/>
                    <a:pt x="70" y="758"/>
                  </a:cubicBezTo>
                  <a:cubicBezTo>
                    <a:pt x="40" y="758"/>
                    <a:pt x="13" y="775"/>
                    <a:pt x="0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563938" y="2343150"/>
              <a:ext cx="1011238" cy="1460500"/>
            </a:xfrm>
            <a:custGeom>
              <a:avLst/>
              <a:gdLst/>
              <a:ahLst/>
              <a:cxnLst>
                <a:cxn ang="0">
                  <a:pos x="554" y="801"/>
                </a:cxn>
                <a:cxn ang="0">
                  <a:pos x="554" y="73"/>
                </a:cxn>
                <a:cxn ang="0">
                  <a:pos x="553" y="71"/>
                </a:cxn>
                <a:cxn ang="0">
                  <a:pos x="553" y="65"/>
                </a:cxn>
                <a:cxn ang="0">
                  <a:pos x="483" y="0"/>
                </a:cxn>
                <a:cxn ang="0">
                  <a:pos x="0" y="0"/>
                </a:cxn>
                <a:cxn ang="0">
                  <a:pos x="0" y="758"/>
                </a:cxn>
                <a:cxn ang="0">
                  <a:pos x="483" y="758"/>
                </a:cxn>
                <a:cxn ang="0">
                  <a:pos x="554" y="801"/>
                </a:cxn>
              </a:cxnLst>
              <a:rect l="0" t="0" r="r" b="b"/>
              <a:pathLst>
                <a:path w="554" h="801">
                  <a:moveTo>
                    <a:pt x="554" y="801"/>
                  </a:moveTo>
                  <a:cubicBezTo>
                    <a:pt x="554" y="73"/>
                    <a:pt x="554" y="73"/>
                    <a:pt x="554" y="73"/>
                  </a:cubicBezTo>
                  <a:cubicBezTo>
                    <a:pt x="553" y="72"/>
                    <a:pt x="553" y="71"/>
                    <a:pt x="553" y="71"/>
                  </a:cubicBezTo>
                  <a:cubicBezTo>
                    <a:pt x="553" y="69"/>
                    <a:pt x="553" y="67"/>
                    <a:pt x="553" y="65"/>
                  </a:cubicBezTo>
                  <a:cubicBezTo>
                    <a:pt x="550" y="29"/>
                    <a:pt x="520" y="0"/>
                    <a:pt x="4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58"/>
                    <a:pt x="0" y="758"/>
                    <a:pt x="0" y="758"/>
                  </a:cubicBezTo>
                  <a:cubicBezTo>
                    <a:pt x="483" y="758"/>
                    <a:pt x="483" y="758"/>
                    <a:pt x="483" y="758"/>
                  </a:cubicBezTo>
                  <a:cubicBezTo>
                    <a:pt x="514" y="758"/>
                    <a:pt x="540" y="775"/>
                    <a:pt x="554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502151" y="2357438"/>
              <a:ext cx="73025" cy="1446213"/>
            </a:xfrm>
            <a:custGeom>
              <a:avLst/>
              <a:gdLst/>
              <a:ahLst/>
              <a:cxnLst>
                <a:cxn ang="0">
                  <a:pos x="39" y="57"/>
                </a:cxn>
                <a:cxn ang="0">
                  <a:pos x="0" y="0"/>
                </a:cxn>
                <a:cxn ang="0">
                  <a:pos x="0" y="756"/>
                </a:cxn>
                <a:cxn ang="0">
                  <a:pos x="40" y="793"/>
                </a:cxn>
                <a:cxn ang="0">
                  <a:pos x="40" y="65"/>
                </a:cxn>
                <a:cxn ang="0">
                  <a:pos x="39" y="63"/>
                </a:cxn>
                <a:cxn ang="0">
                  <a:pos x="39" y="57"/>
                </a:cxn>
              </a:cxnLst>
              <a:rect l="0" t="0" r="r" b="b"/>
              <a:pathLst>
                <a:path w="40" h="793">
                  <a:moveTo>
                    <a:pt x="39" y="57"/>
                  </a:moveTo>
                  <a:cubicBezTo>
                    <a:pt x="37" y="32"/>
                    <a:pt x="22" y="10"/>
                    <a:pt x="0" y="0"/>
                  </a:cubicBezTo>
                  <a:cubicBezTo>
                    <a:pt x="0" y="756"/>
                    <a:pt x="0" y="756"/>
                    <a:pt x="0" y="756"/>
                  </a:cubicBezTo>
                  <a:cubicBezTo>
                    <a:pt x="17" y="764"/>
                    <a:pt x="31" y="776"/>
                    <a:pt x="40" y="793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39" y="64"/>
                    <a:pt x="39" y="63"/>
                    <a:pt x="39" y="63"/>
                  </a:cubicBezTo>
                  <a:cubicBezTo>
                    <a:pt x="39" y="61"/>
                    <a:pt x="39" y="59"/>
                    <a:pt x="39" y="5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700588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700588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00588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700588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700588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700588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92526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692526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692526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692526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692526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692526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548063" y="3338513"/>
              <a:ext cx="928688" cy="917575"/>
            </a:xfrm>
            <a:custGeom>
              <a:avLst/>
              <a:gdLst/>
              <a:ahLst/>
              <a:cxnLst>
                <a:cxn ang="0">
                  <a:pos x="32" y="500"/>
                </a:cxn>
                <a:cxn ang="0">
                  <a:pos x="14" y="489"/>
                </a:cxn>
                <a:cxn ang="0">
                  <a:pos x="15" y="436"/>
                </a:cxn>
                <a:cxn ang="0">
                  <a:pos x="441" y="15"/>
                </a:cxn>
                <a:cxn ang="0">
                  <a:pos x="495" y="15"/>
                </a:cxn>
                <a:cxn ang="0">
                  <a:pos x="494" y="69"/>
                </a:cxn>
                <a:cxn ang="0">
                  <a:pos x="68" y="490"/>
                </a:cxn>
                <a:cxn ang="0">
                  <a:pos x="32" y="500"/>
                </a:cxn>
              </a:cxnLst>
              <a:rect l="0" t="0" r="r" b="b"/>
              <a:pathLst>
                <a:path w="509" h="503">
                  <a:moveTo>
                    <a:pt x="32" y="500"/>
                  </a:moveTo>
                  <a:cubicBezTo>
                    <a:pt x="26" y="498"/>
                    <a:pt x="19" y="495"/>
                    <a:pt x="14" y="489"/>
                  </a:cubicBezTo>
                  <a:cubicBezTo>
                    <a:pt x="0" y="475"/>
                    <a:pt x="0" y="450"/>
                    <a:pt x="15" y="436"/>
                  </a:cubicBezTo>
                  <a:cubicBezTo>
                    <a:pt x="441" y="15"/>
                    <a:pt x="441" y="15"/>
                    <a:pt x="441" y="15"/>
                  </a:cubicBezTo>
                  <a:cubicBezTo>
                    <a:pt x="456" y="0"/>
                    <a:pt x="480" y="0"/>
                    <a:pt x="495" y="15"/>
                  </a:cubicBezTo>
                  <a:cubicBezTo>
                    <a:pt x="509" y="30"/>
                    <a:pt x="509" y="54"/>
                    <a:pt x="494" y="69"/>
                  </a:cubicBezTo>
                  <a:cubicBezTo>
                    <a:pt x="68" y="490"/>
                    <a:pt x="68" y="490"/>
                    <a:pt x="68" y="490"/>
                  </a:cubicBezTo>
                  <a:cubicBezTo>
                    <a:pt x="58" y="499"/>
                    <a:pt x="44" y="503"/>
                    <a:pt x="32" y="5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471863" y="3467100"/>
              <a:ext cx="874713" cy="862013"/>
            </a:xfrm>
            <a:custGeom>
              <a:avLst/>
              <a:gdLst/>
              <a:ahLst/>
              <a:cxnLst>
                <a:cxn ang="0">
                  <a:pos x="65" y="466"/>
                </a:cxn>
                <a:cxn ang="0">
                  <a:pos x="29" y="446"/>
                </a:cxn>
                <a:cxn ang="0">
                  <a:pos x="30" y="339"/>
                </a:cxn>
                <a:cxn ang="0">
                  <a:pos x="343" y="29"/>
                </a:cxn>
                <a:cxn ang="0">
                  <a:pos x="451" y="30"/>
                </a:cxn>
                <a:cxn ang="0">
                  <a:pos x="450" y="137"/>
                </a:cxn>
                <a:cxn ang="0">
                  <a:pos x="137" y="447"/>
                </a:cxn>
                <a:cxn ang="0">
                  <a:pos x="65" y="466"/>
                </a:cxn>
              </a:cxnLst>
              <a:rect l="0" t="0" r="r" b="b"/>
              <a:pathLst>
                <a:path w="480" h="473">
                  <a:moveTo>
                    <a:pt x="65" y="466"/>
                  </a:moveTo>
                  <a:cubicBezTo>
                    <a:pt x="52" y="463"/>
                    <a:pt x="39" y="456"/>
                    <a:pt x="29" y="446"/>
                  </a:cubicBezTo>
                  <a:cubicBezTo>
                    <a:pt x="0" y="416"/>
                    <a:pt x="0" y="368"/>
                    <a:pt x="30" y="339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73" y="0"/>
                    <a:pt x="421" y="0"/>
                    <a:pt x="451" y="30"/>
                  </a:cubicBezTo>
                  <a:cubicBezTo>
                    <a:pt x="480" y="60"/>
                    <a:pt x="480" y="108"/>
                    <a:pt x="450" y="137"/>
                  </a:cubicBezTo>
                  <a:cubicBezTo>
                    <a:pt x="137" y="447"/>
                    <a:pt x="137" y="447"/>
                    <a:pt x="137" y="447"/>
                  </a:cubicBezTo>
                  <a:cubicBezTo>
                    <a:pt x="117" y="466"/>
                    <a:pt x="90" y="473"/>
                    <a:pt x="65" y="46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195763" y="2540000"/>
              <a:ext cx="1084263" cy="1084263"/>
            </a:xfrm>
            <a:custGeom>
              <a:avLst/>
              <a:gdLst/>
              <a:ahLst/>
              <a:cxnLst>
                <a:cxn ang="0">
                  <a:pos x="595" y="299"/>
                </a:cxn>
                <a:cxn ang="0">
                  <a:pos x="370" y="9"/>
                </a:cxn>
                <a:cxn ang="0">
                  <a:pos x="300" y="0"/>
                </a:cxn>
                <a:cxn ang="0">
                  <a:pos x="89" y="86"/>
                </a:cxn>
                <a:cxn ang="0">
                  <a:pos x="1" y="295"/>
                </a:cxn>
                <a:cxn ang="0">
                  <a:pos x="225" y="585"/>
                </a:cxn>
                <a:cxn ang="0">
                  <a:pos x="296" y="594"/>
                </a:cxn>
                <a:cxn ang="0">
                  <a:pos x="506" y="508"/>
                </a:cxn>
                <a:cxn ang="0">
                  <a:pos x="595" y="299"/>
                </a:cxn>
                <a:cxn ang="0">
                  <a:pos x="453" y="454"/>
                </a:cxn>
                <a:cxn ang="0">
                  <a:pos x="296" y="518"/>
                </a:cxn>
                <a:cxn ang="0">
                  <a:pos x="244" y="511"/>
                </a:cxn>
                <a:cxn ang="0">
                  <a:pos x="77" y="296"/>
                </a:cxn>
                <a:cxn ang="0">
                  <a:pos x="143" y="140"/>
                </a:cxn>
                <a:cxn ang="0">
                  <a:pos x="299" y="76"/>
                </a:cxn>
                <a:cxn ang="0">
                  <a:pos x="352" y="83"/>
                </a:cxn>
                <a:cxn ang="0">
                  <a:pos x="519" y="298"/>
                </a:cxn>
                <a:cxn ang="0">
                  <a:pos x="453" y="454"/>
                </a:cxn>
              </a:cxnLst>
              <a:rect l="0" t="0" r="r" b="b"/>
              <a:pathLst>
                <a:path w="595" h="594">
                  <a:moveTo>
                    <a:pt x="595" y="299"/>
                  </a:moveTo>
                  <a:cubicBezTo>
                    <a:pt x="595" y="162"/>
                    <a:pt x="503" y="43"/>
                    <a:pt x="370" y="9"/>
                  </a:cubicBezTo>
                  <a:cubicBezTo>
                    <a:pt x="347" y="3"/>
                    <a:pt x="323" y="0"/>
                    <a:pt x="300" y="0"/>
                  </a:cubicBezTo>
                  <a:cubicBezTo>
                    <a:pt x="220" y="0"/>
                    <a:pt x="146" y="30"/>
                    <a:pt x="89" y="86"/>
                  </a:cubicBezTo>
                  <a:cubicBezTo>
                    <a:pt x="33" y="142"/>
                    <a:pt x="1" y="216"/>
                    <a:pt x="1" y="295"/>
                  </a:cubicBezTo>
                  <a:cubicBezTo>
                    <a:pt x="0" y="432"/>
                    <a:pt x="92" y="552"/>
                    <a:pt x="225" y="585"/>
                  </a:cubicBezTo>
                  <a:cubicBezTo>
                    <a:pt x="248" y="591"/>
                    <a:pt x="272" y="594"/>
                    <a:pt x="296" y="594"/>
                  </a:cubicBezTo>
                  <a:cubicBezTo>
                    <a:pt x="375" y="594"/>
                    <a:pt x="450" y="564"/>
                    <a:pt x="506" y="508"/>
                  </a:cubicBezTo>
                  <a:cubicBezTo>
                    <a:pt x="563" y="452"/>
                    <a:pt x="594" y="378"/>
                    <a:pt x="595" y="299"/>
                  </a:cubicBezTo>
                  <a:close/>
                  <a:moveTo>
                    <a:pt x="453" y="454"/>
                  </a:moveTo>
                  <a:cubicBezTo>
                    <a:pt x="411" y="496"/>
                    <a:pt x="355" y="518"/>
                    <a:pt x="296" y="518"/>
                  </a:cubicBezTo>
                  <a:cubicBezTo>
                    <a:pt x="279" y="518"/>
                    <a:pt x="261" y="516"/>
                    <a:pt x="244" y="511"/>
                  </a:cubicBezTo>
                  <a:cubicBezTo>
                    <a:pt x="145" y="486"/>
                    <a:pt x="76" y="398"/>
                    <a:pt x="77" y="296"/>
                  </a:cubicBezTo>
                  <a:cubicBezTo>
                    <a:pt x="77" y="237"/>
                    <a:pt x="101" y="181"/>
                    <a:pt x="143" y="140"/>
                  </a:cubicBezTo>
                  <a:cubicBezTo>
                    <a:pt x="185" y="98"/>
                    <a:pt x="240" y="76"/>
                    <a:pt x="299" y="76"/>
                  </a:cubicBezTo>
                  <a:cubicBezTo>
                    <a:pt x="317" y="76"/>
                    <a:pt x="335" y="79"/>
                    <a:pt x="352" y="83"/>
                  </a:cubicBezTo>
                  <a:cubicBezTo>
                    <a:pt x="451" y="108"/>
                    <a:pt x="519" y="196"/>
                    <a:pt x="519" y="298"/>
                  </a:cubicBezTo>
                  <a:cubicBezTo>
                    <a:pt x="518" y="357"/>
                    <a:pt x="495" y="413"/>
                    <a:pt x="453" y="45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4" name="TextBox 23"/>
          <p:cNvSpPr txBox="1"/>
          <p:nvPr/>
        </p:nvSpPr>
        <p:spPr>
          <a:xfrm>
            <a:off x="679398" y="408797"/>
            <a:ext cx="324036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教师的教科研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C2550999-F4FE-4E5B-96DF-76124050960E}"/>
              </a:ext>
            </a:extLst>
          </p:cNvPr>
          <p:cNvGrpSpPr/>
          <p:nvPr/>
        </p:nvGrpSpPr>
        <p:grpSpPr>
          <a:xfrm>
            <a:off x="3405039" y="1056627"/>
            <a:ext cx="6574971" cy="6080264"/>
            <a:chOff x="2107365" y="335049"/>
            <a:chExt cx="6574971" cy="6080264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909EDAC1-74B1-4223-B623-A74E484D9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148" y="335049"/>
              <a:ext cx="6309407" cy="327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CD1741AB-C673-44C2-9A42-C003A51D4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65" y="3611958"/>
              <a:ext cx="6574971" cy="280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42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>
            <a:extLst>
              <a:ext uri="{FF2B5EF4-FFF2-40B4-BE49-F238E27FC236}">
                <a16:creationId xmlns:a16="http://schemas.microsoft.com/office/drawing/2014/main" id="{DE962767-5664-4A09-9C8B-E61A24D8D22D}"/>
              </a:ext>
            </a:extLst>
          </p:cNvPr>
          <p:cNvSpPr txBox="1"/>
          <p:nvPr/>
        </p:nvSpPr>
        <p:spPr>
          <a:xfrm>
            <a:off x="564159" y="159941"/>
            <a:ext cx="6513288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教师参与主编或副主编的部分教材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 descr="地图&#10;&#10;描述已自动生成">
            <a:extLst>
              <a:ext uri="{FF2B5EF4-FFF2-40B4-BE49-F238E27FC236}">
                <a16:creationId xmlns:a16="http://schemas.microsoft.com/office/drawing/2014/main" id="{B308DFD0-0AC7-436E-A846-DE92BF3C6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1" b="13547"/>
          <a:stretch/>
        </p:blipFill>
        <p:spPr>
          <a:xfrm>
            <a:off x="8474006" y="1614419"/>
            <a:ext cx="4002286" cy="4145726"/>
          </a:xfrm>
          <a:prstGeom prst="rect">
            <a:avLst/>
          </a:prstGeom>
        </p:spPr>
      </p:pic>
      <p:pic>
        <p:nvPicPr>
          <p:cNvPr id="10" name="图片 9" descr="图形用户界面, 网站&#10;&#10;描述已自动生成">
            <a:extLst>
              <a:ext uri="{FF2B5EF4-FFF2-40B4-BE49-F238E27FC236}">
                <a16:creationId xmlns:a16="http://schemas.microsoft.com/office/drawing/2014/main" id="{BCA6F616-1A2B-4BBC-A6AD-5BAEE9BC5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 b="21049"/>
          <a:stretch/>
        </p:blipFill>
        <p:spPr>
          <a:xfrm>
            <a:off x="4222237" y="1639405"/>
            <a:ext cx="4002285" cy="4145726"/>
          </a:xfrm>
          <a:prstGeom prst="rect">
            <a:avLst/>
          </a:prstGeom>
        </p:spPr>
      </p:pic>
      <p:pic>
        <p:nvPicPr>
          <p:cNvPr id="11" name="图片 10" descr="图表, 树状图&#10;&#10;描述已自动生成">
            <a:extLst>
              <a:ext uri="{FF2B5EF4-FFF2-40B4-BE49-F238E27FC236}">
                <a16:creationId xmlns:a16="http://schemas.microsoft.com/office/drawing/2014/main" id="{E5A8D868-D75A-4093-8A4A-5FCC6A459F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7" r="-1" b="11799"/>
          <a:stretch/>
        </p:blipFill>
        <p:spPr>
          <a:xfrm>
            <a:off x="183196" y="1650057"/>
            <a:ext cx="4002286" cy="41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2968402-6262-414B-8A75-120657875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6" y="1816125"/>
            <a:ext cx="3384376" cy="46770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514431-FFE9-4702-879D-760616F49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90" y="1456085"/>
            <a:ext cx="4224845" cy="51284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E7B910-F159-407C-96FA-8FB70499E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15" y="7271"/>
            <a:ext cx="3969137" cy="7232650"/>
          </a:xfrm>
          <a:prstGeom prst="rect">
            <a:avLst/>
          </a:prstGeom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DE962767-5664-4A09-9C8B-E61A24D8D22D}"/>
              </a:ext>
            </a:extLst>
          </p:cNvPr>
          <p:cNvSpPr txBox="1"/>
          <p:nvPr/>
        </p:nvSpPr>
        <p:spPr>
          <a:xfrm>
            <a:off x="564159" y="159941"/>
            <a:ext cx="3128912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教师作品</a:t>
            </a:r>
            <a:endParaRPr lang="en-GB" altLang="zh-CN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74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240300" y="1139894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945062" y="1384077"/>
            <a:ext cx="2441694" cy="834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4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学子风采</a:t>
            </a:r>
          </a:p>
        </p:txBody>
      </p:sp>
      <p:sp>
        <p:nvSpPr>
          <p:cNvPr id="24" name="文本框 9"/>
          <p:cNvSpPr txBox="1"/>
          <p:nvPr/>
        </p:nvSpPr>
        <p:spPr>
          <a:xfrm>
            <a:off x="6165481" y="2375434"/>
            <a:ext cx="2217192" cy="32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11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学生部分作品</a:t>
            </a:r>
          </a:p>
        </p:txBody>
      </p:sp>
      <p:sp>
        <p:nvSpPr>
          <p:cNvPr id="25" name="文本框 9"/>
          <p:cNvSpPr txBox="1"/>
          <p:nvPr/>
        </p:nvSpPr>
        <p:spPr>
          <a:xfrm>
            <a:off x="6172284" y="3531246"/>
            <a:ext cx="2217192" cy="32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11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学生获得荣誉</a:t>
            </a:r>
          </a:p>
        </p:txBody>
      </p:sp>
      <p:sp>
        <p:nvSpPr>
          <p:cNvPr id="26" name="文本框 9"/>
          <p:cNvSpPr txBox="1"/>
          <p:nvPr/>
        </p:nvSpPr>
        <p:spPr>
          <a:xfrm>
            <a:off x="6165481" y="2950022"/>
            <a:ext cx="2342886" cy="32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11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精彩活动瞬间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蛋糕, 生日, 桌子, 装饰&#10;&#10;描述已自动生成">
            <a:extLst>
              <a:ext uri="{FF2B5EF4-FFF2-40B4-BE49-F238E27FC236}">
                <a16:creationId xmlns:a16="http://schemas.microsoft.com/office/drawing/2014/main" id="{D3AA7E49-3F2A-4AF0-9296-1F5E1EA75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r="13209" b="1"/>
          <a:stretch/>
        </p:blipFill>
        <p:spPr>
          <a:xfrm>
            <a:off x="87923" y="0"/>
            <a:ext cx="3173043" cy="44899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B7219A-C79C-4AB6-AF9C-3846F00C0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3" b="3"/>
          <a:stretch/>
        </p:blipFill>
        <p:spPr>
          <a:xfrm>
            <a:off x="3228673" y="10"/>
            <a:ext cx="3173063" cy="4493876"/>
          </a:xfrm>
          <a:prstGeom prst="rect">
            <a:avLst/>
          </a:prstGeom>
        </p:spPr>
      </p:pic>
      <p:pic>
        <p:nvPicPr>
          <p:cNvPr id="11" name="图片 10" descr="狗的脸&#10;&#10;描述已自动生成">
            <a:extLst>
              <a:ext uri="{FF2B5EF4-FFF2-40B4-BE49-F238E27FC236}">
                <a16:creationId xmlns:a16="http://schemas.microsoft.com/office/drawing/2014/main" id="{0E481A2F-547D-42DA-87E9-A0D3CC8980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3"/>
          <a:stretch/>
        </p:blipFill>
        <p:spPr>
          <a:xfrm>
            <a:off x="6457347" y="10"/>
            <a:ext cx="3172896" cy="4493876"/>
          </a:xfrm>
          <a:prstGeom prst="rect">
            <a:avLst/>
          </a:prstGeom>
        </p:spPr>
      </p:pic>
      <p:pic>
        <p:nvPicPr>
          <p:cNvPr id="12" name="图片 11" descr="图片包含 图示&#10;&#10;描述已自动生成">
            <a:extLst>
              <a:ext uri="{FF2B5EF4-FFF2-40B4-BE49-F238E27FC236}">
                <a16:creationId xmlns:a16="http://schemas.microsoft.com/office/drawing/2014/main" id="{EA20C46A-0D24-4A1C-8BD7-2AC6989056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r="23094" b="-1"/>
          <a:stretch/>
        </p:blipFill>
        <p:spPr>
          <a:xfrm>
            <a:off x="9685853" y="10"/>
            <a:ext cx="3172897" cy="4493876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7308EE3F-8FE6-4D65-99B2-ECEC1C22FFC1}"/>
              </a:ext>
            </a:extLst>
          </p:cNvPr>
          <p:cNvSpPr txBox="1"/>
          <p:nvPr/>
        </p:nvSpPr>
        <p:spPr>
          <a:xfrm>
            <a:off x="642938" y="4624620"/>
            <a:ext cx="11521025" cy="138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6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lt"/>
              </a:rPr>
              <a:t>学生的部分作品</a:t>
            </a:r>
            <a:endParaRPr lang="en-US" altLang="zh-CN" sz="69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99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一群穿着民族服装的人&#10;&#10;描述已自动生成">
            <a:extLst>
              <a:ext uri="{FF2B5EF4-FFF2-40B4-BE49-F238E27FC236}">
                <a16:creationId xmlns:a16="http://schemas.microsoft.com/office/drawing/2014/main" id="{941BBFCB-CF6D-4A70-8B0B-B0EE03E5B9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" r="2" b="2"/>
          <a:stretch/>
        </p:blipFill>
        <p:spPr>
          <a:xfrm>
            <a:off x="20" y="2"/>
            <a:ext cx="7946670" cy="44266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图片 7" descr="人站在湖边&#10;&#10;描述已自动生成">
            <a:extLst>
              <a:ext uri="{FF2B5EF4-FFF2-40B4-BE49-F238E27FC236}">
                <a16:creationId xmlns:a16="http://schemas.microsoft.com/office/drawing/2014/main" id="{9BB1F861-E5A4-453C-A9EA-4EA6F9A45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26346" b="2"/>
          <a:stretch/>
        </p:blipFill>
        <p:spPr>
          <a:xfrm>
            <a:off x="8072088" y="1"/>
            <a:ext cx="4786660" cy="408905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3" name="图片 12" descr="一群人在广场上&#10;&#10;描述已自动生成">
            <a:extLst>
              <a:ext uri="{FF2B5EF4-FFF2-40B4-BE49-F238E27FC236}">
                <a16:creationId xmlns:a16="http://schemas.microsoft.com/office/drawing/2014/main" id="{BA931B40-2A9E-4846-83FC-8EDD31B26B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7" r="1" b="22730"/>
          <a:stretch/>
        </p:blipFill>
        <p:spPr>
          <a:xfrm>
            <a:off x="1" y="4552050"/>
            <a:ext cx="7210740" cy="2680591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5" name="TextBox 23">
            <a:extLst>
              <a:ext uri="{FF2B5EF4-FFF2-40B4-BE49-F238E27FC236}">
                <a16:creationId xmlns:a16="http://schemas.microsoft.com/office/drawing/2014/main" id="{EE48F8EF-9176-41C5-A85F-792127B8DDA1}"/>
              </a:ext>
            </a:extLst>
          </p:cNvPr>
          <p:cNvSpPr txBox="1"/>
          <p:nvPr/>
        </p:nvSpPr>
        <p:spPr>
          <a:xfrm>
            <a:off x="6690568" y="4214437"/>
            <a:ext cx="5806913" cy="1663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lt"/>
              </a:rPr>
              <a:t>学生的精彩活动瞬间</a:t>
            </a:r>
            <a:endParaRPr lang="en-US" altLang="zh-CN" sz="46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96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F6377C-D05C-44AB-BF61-6FAA49B80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9" y="3571863"/>
            <a:ext cx="4602173" cy="3694157"/>
          </a:xfrm>
          <a:prstGeom prst="rect">
            <a:avLst/>
          </a:prstGeom>
        </p:spPr>
      </p:pic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33E522CF-1CB6-4ECD-B095-9BA9D80CC4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r="-2" b="13458"/>
          <a:stretch/>
        </p:blipFill>
        <p:spPr>
          <a:xfrm>
            <a:off x="95781" y="-77831"/>
            <a:ext cx="6429355" cy="3616325"/>
          </a:xfrm>
          <a:prstGeom prst="rect">
            <a:avLst/>
          </a:prstGeom>
        </p:spPr>
      </p:pic>
      <p:pic>
        <p:nvPicPr>
          <p:cNvPr id="13" name="图片 12" descr="文本&#10;&#10;中度可信度描述已自动生成">
            <a:extLst>
              <a:ext uri="{FF2B5EF4-FFF2-40B4-BE49-F238E27FC236}">
                <a16:creationId xmlns:a16="http://schemas.microsoft.com/office/drawing/2014/main" id="{9E5E16D2-548C-4760-B17B-2E01DEA982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r="-3" b="11921"/>
          <a:stretch/>
        </p:blipFill>
        <p:spPr>
          <a:xfrm>
            <a:off x="6131593" y="3649705"/>
            <a:ext cx="6429375" cy="3616315"/>
          </a:xfrm>
          <a:prstGeom prst="rect">
            <a:avLst/>
          </a:prstGeom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6FC21DAF-7F65-4A43-B937-7ACF02A1C9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r="-3" b="6565"/>
          <a:stretch/>
        </p:blipFill>
        <p:spPr>
          <a:xfrm>
            <a:off x="6387740" y="-77831"/>
            <a:ext cx="6429375" cy="3616325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7308EE3F-8FE6-4D65-99B2-ECEC1C22FFC1}"/>
              </a:ext>
            </a:extLst>
          </p:cNvPr>
          <p:cNvSpPr txBox="1"/>
          <p:nvPr/>
        </p:nvSpPr>
        <p:spPr>
          <a:xfrm>
            <a:off x="3477048" y="2680221"/>
            <a:ext cx="6624736" cy="138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6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lt"/>
              </a:rPr>
              <a:t>学生获得的荣誉</a:t>
            </a:r>
            <a:endParaRPr lang="en-US" altLang="zh-CN" sz="69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7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784F9FE-72CD-4FD7-9CE8-CA7ECA02C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2" b="2"/>
          <a:stretch/>
        </p:blipFill>
        <p:spPr>
          <a:xfrm>
            <a:off x="-5096" y="27487"/>
            <a:ext cx="9655320" cy="7238424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 descr="图示, 文本&#10;&#10;描述已自动生成">
            <a:extLst>
              <a:ext uri="{FF2B5EF4-FFF2-40B4-BE49-F238E27FC236}">
                <a16:creationId xmlns:a16="http://schemas.microsoft.com/office/drawing/2014/main" id="{70ED2063-C795-41E3-B725-1D8A0DFBA9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9" r="-1" b="5725"/>
          <a:stretch/>
        </p:blipFill>
        <p:spPr>
          <a:xfrm>
            <a:off x="6505511" y="10"/>
            <a:ext cx="6353239" cy="352920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pic>
        <p:nvPicPr>
          <p:cNvPr id="10" name="图片 9" descr="文本, 信件&#10;&#10;描述已自动生成">
            <a:extLst>
              <a:ext uri="{FF2B5EF4-FFF2-40B4-BE49-F238E27FC236}">
                <a16:creationId xmlns:a16="http://schemas.microsoft.com/office/drawing/2014/main" id="{0B9EE801-A8D0-45C3-9A94-BD119A2C2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6170" b="-4"/>
          <a:stretch/>
        </p:blipFill>
        <p:spPr>
          <a:xfrm>
            <a:off x="8220781" y="3697649"/>
            <a:ext cx="4637969" cy="3535001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2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66859" y="808013"/>
            <a:ext cx="1752531" cy="4221873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r>
              <a:rPr lang="en-US" altLang="zh-CN" sz="5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CONTENTS</a:t>
            </a:r>
            <a:endParaRPr lang="zh-CN" altLang="en-US" sz="569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zh-CN" altLang="en-US" sz="5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endParaRPr lang="en-US" altLang="zh-CN" sz="569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83871" y="1176217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76317" y="558577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429375" y="1323637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专业简介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29375" y="238256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87636" y="450041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学子风采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32032" y="2285090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67571" y="598214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140014" y="4382560"/>
            <a:ext cx="841118" cy="841118"/>
            <a:chOff x="3529981" y="507683"/>
            <a:chExt cx="598350" cy="598350"/>
          </a:xfrm>
        </p:grpSpPr>
        <p:sp>
          <p:nvSpPr>
            <p:cNvPr id="16" name="椭圆 15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51"/>
            <p:cNvSpPr txBox="1"/>
            <p:nvPr/>
          </p:nvSpPr>
          <p:spPr>
            <a:xfrm>
              <a:off x="3570639" y="582835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28934" y="3341917"/>
            <a:ext cx="841118" cy="841118"/>
            <a:chOff x="3529981" y="507683"/>
            <a:chExt cx="598350" cy="598350"/>
          </a:xfrm>
        </p:grpSpPr>
        <p:sp>
          <p:nvSpPr>
            <p:cNvPr id="19" name="椭圆 18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TextBox 57"/>
            <p:cNvSpPr txBox="1"/>
            <p:nvPr/>
          </p:nvSpPr>
          <p:spPr>
            <a:xfrm>
              <a:off x="3578518" y="582851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6387635" y="34414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师资力量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/>
          <p:bldP spid="10" grpId="0"/>
          <p:bldP spid="11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/>
          <p:bldP spid="10" grpId="0"/>
          <p:bldP spid="11" grpId="0"/>
          <p:bldP spid="2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ED147A-0AD9-4272-9A0E-A3653CBBD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67" y="-704155"/>
            <a:ext cx="6984776" cy="61926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AFD63F1-B0DA-4583-A850-C779CB14D1CC}"/>
              </a:ext>
            </a:extLst>
          </p:cNvPr>
          <p:cNvSpPr/>
          <p:nvPr/>
        </p:nvSpPr>
        <p:spPr>
          <a:xfrm>
            <a:off x="3740176" y="2536205"/>
            <a:ext cx="5378395" cy="1650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375" b="1" dirty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让优秀的孩子更优秀！</a:t>
            </a:r>
            <a:endParaRPr lang="en-US" altLang="zh-CN" sz="3375" b="1" dirty="0"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r>
              <a:rPr lang="zh-CN" altLang="en-US" sz="3375" b="1" dirty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欢迎报考合肥学院教育学院</a:t>
            </a:r>
            <a:endParaRPr lang="en-US" altLang="zh-CN" sz="3375" b="1" dirty="0"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/>
            <a:r>
              <a:rPr lang="zh-CN" altLang="en-US" sz="3375" b="1" dirty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学前教育专业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7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104860" y="673432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988560" y="1137920"/>
            <a:ext cx="326072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5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专业简介</a:t>
            </a:r>
          </a:p>
        </p:txBody>
      </p:sp>
      <p:sp>
        <p:nvSpPr>
          <p:cNvPr id="24" name="文本框 9"/>
          <p:cNvSpPr txBox="1"/>
          <p:nvPr/>
        </p:nvSpPr>
        <p:spPr>
          <a:xfrm>
            <a:off x="5140960" y="2383155"/>
            <a:ext cx="385381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学前教育专业现状</a:t>
            </a:r>
          </a:p>
        </p:txBody>
      </p:sp>
      <p:sp>
        <p:nvSpPr>
          <p:cNvPr id="26" name="文本框 9"/>
          <p:cNvSpPr txBox="1"/>
          <p:nvPr/>
        </p:nvSpPr>
        <p:spPr>
          <a:xfrm>
            <a:off x="5140960" y="3017978"/>
            <a:ext cx="344805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学前教育专业概况</a:t>
            </a: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E6FB643A-8C06-464A-875C-FA78223D5DF7}"/>
              </a:ext>
            </a:extLst>
          </p:cNvPr>
          <p:cNvSpPr txBox="1"/>
          <p:nvPr/>
        </p:nvSpPr>
        <p:spPr>
          <a:xfrm>
            <a:off x="5140960" y="3689492"/>
            <a:ext cx="35273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学前教育专业特色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>
            <a:off x="2385204" y="2088553"/>
            <a:ext cx="3708332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4" rIns="73814" bIns="73816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2385204" y="3513643"/>
            <a:ext cx="3708332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2385204" y="4938733"/>
            <a:ext cx="3715062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 flipH="1">
            <a:off x="7415968" y="2088553"/>
            <a:ext cx="3477901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4" rIns="73814" bIns="73816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7388242" y="3507216"/>
            <a:ext cx="3505626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Freeform 64"/>
          <p:cNvSpPr/>
          <p:nvPr/>
        </p:nvSpPr>
        <p:spPr>
          <a:xfrm flipH="1">
            <a:off x="7388242" y="4938730"/>
            <a:ext cx="3477899" cy="1109677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21310" lvl="1" indent="-321310" defTabSz="1375410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Left-Right Arrow 61"/>
          <p:cNvSpPr/>
          <p:nvPr/>
        </p:nvSpPr>
        <p:spPr>
          <a:xfrm>
            <a:off x="6245411" y="2460506"/>
            <a:ext cx="1018682" cy="403231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Left-Right Arrow 65"/>
          <p:cNvSpPr/>
          <p:nvPr/>
        </p:nvSpPr>
        <p:spPr>
          <a:xfrm>
            <a:off x="6193803" y="3866865"/>
            <a:ext cx="1018682" cy="403231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Left-Right Arrow 66"/>
          <p:cNvSpPr/>
          <p:nvPr/>
        </p:nvSpPr>
        <p:spPr>
          <a:xfrm>
            <a:off x="6222182" y="5289736"/>
            <a:ext cx="1018682" cy="403231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Text Placeholder 3"/>
          <p:cNvSpPr txBox="1"/>
          <p:nvPr/>
        </p:nvSpPr>
        <p:spPr>
          <a:xfrm>
            <a:off x="3102230" y="2293119"/>
            <a:ext cx="2362794" cy="84818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学前教育专业学生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一专多能</a:t>
            </a:r>
            <a:endParaRPr lang="en-US" sz="1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Freeform 45"/>
          <p:cNvSpPr>
            <a:spLocks noEditPoints="1"/>
          </p:cNvSpPr>
          <p:nvPr/>
        </p:nvSpPr>
        <p:spPr bwMode="auto">
          <a:xfrm>
            <a:off x="2545177" y="2460506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Text Placeholder 3"/>
          <p:cNvSpPr txBox="1"/>
          <p:nvPr/>
        </p:nvSpPr>
        <p:spPr>
          <a:xfrm>
            <a:off x="2948221" y="3831594"/>
            <a:ext cx="2362794" cy="4049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幼儿教师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缺口大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Freeform 45"/>
          <p:cNvSpPr>
            <a:spLocks noEditPoints="1"/>
          </p:cNvSpPr>
          <p:nvPr/>
        </p:nvSpPr>
        <p:spPr bwMode="auto">
          <a:xfrm>
            <a:off x="2545177" y="3880979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Text Placeholder 3"/>
          <p:cNvSpPr txBox="1"/>
          <p:nvPr/>
        </p:nvSpPr>
        <p:spPr>
          <a:xfrm>
            <a:off x="3080928" y="4984774"/>
            <a:ext cx="2993876" cy="84818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政府的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支持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，社会各届对学前教育的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重视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Freeform 45"/>
          <p:cNvSpPr>
            <a:spLocks noEditPoints="1"/>
          </p:cNvSpPr>
          <p:nvPr/>
        </p:nvSpPr>
        <p:spPr bwMode="auto">
          <a:xfrm>
            <a:off x="2545177" y="5318231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Freeform 45"/>
          <p:cNvSpPr>
            <a:spLocks noEditPoints="1"/>
          </p:cNvSpPr>
          <p:nvPr/>
        </p:nvSpPr>
        <p:spPr bwMode="auto">
          <a:xfrm>
            <a:off x="10210228" y="2441774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Text Placeholder 3"/>
          <p:cNvSpPr txBox="1"/>
          <p:nvPr/>
        </p:nvSpPr>
        <p:spPr>
          <a:xfrm>
            <a:off x="7388243" y="2293119"/>
            <a:ext cx="2362794" cy="4049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就业面广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Freeform 45"/>
          <p:cNvSpPr>
            <a:spLocks noEditPoints="1"/>
          </p:cNvSpPr>
          <p:nvPr/>
        </p:nvSpPr>
        <p:spPr bwMode="auto">
          <a:xfrm>
            <a:off x="10210229" y="3863073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Text Placeholder 3"/>
          <p:cNvSpPr txBox="1"/>
          <p:nvPr/>
        </p:nvSpPr>
        <p:spPr>
          <a:xfrm>
            <a:off x="7388243" y="3713592"/>
            <a:ext cx="2362794" cy="4049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就业岗位多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Freeform 45"/>
          <p:cNvSpPr>
            <a:spLocks noEditPoints="1"/>
          </p:cNvSpPr>
          <p:nvPr/>
        </p:nvSpPr>
        <p:spPr bwMode="auto">
          <a:xfrm>
            <a:off x="10210229" y="5318231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Text Placeholder 3"/>
          <p:cNvSpPr txBox="1"/>
          <p:nvPr/>
        </p:nvSpPr>
        <p:spPr>
          <a:xfrm>
            <a:off x="7725519" y="5112777"/>
            <a:ext cx="2362794" cy="84818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就业待遇好，社会地位高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 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64706" y="2009070"/>
            <a:ext cx="1431664" cy="12768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37640">
              <a:lnSpc>
                <a:spcPct val="120000"/>
              </a:lnSpc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64706" y="3434163"/>
            <a:ext cx="1431664" cy="127682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37640">
              <a:lnSpc>
                <a:spcPct val="120000"/>
              </a:lnSpc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64706" y="4859254"/>
            <a:ext cx="1431664" cy="127682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37640">
              <a:lnSpc>
                <a:spcPct val="120000"/>
              </a:lnSpc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29" name="TextBox 23"/>
          <p:cNvSpPr txBox="1"/>
          <p:nvPr/>
        </p:nvSpPr>
        <p:spPr>
          <a:xfrm>
            <a:off x="668735" y="597885"/>
            <a:ext cx="3240360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学前教育现状</a:t>
            </a:r>
            <a:endParaRPr lang="en-GB" altLang="zh-CN" sz="3200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  <p:bldP spid="73" grpId="0" animBg="1"/>
      <p:bldP spid="46" grpId="0" animBg="1"/>
      <p:bldP spid="63" grpId="0" animBg="1"/>
      <p:bldP spid="65" grpId="0" animBg="1"/>
      <p:bldP spid="62" grpId="0" animBg="1"/>
      <p:bldP spid="66" grpId="0" animBg="1"/>
      <p:bldP spid="67" grpId="0" animBg="1"/>
      <p:bldP spid="74" grpId="0"/>
      <p:bldP spid="75" grpId="0" animBg="1"/>
      <p:bldP spid="78" grpId="0"/>
      <p:bldP spid="79" grpId="0" animBg="1"/>
      <p:bldP spid="80" grpId="0"/>
      <p:bldP spid="81" grpId="0" animBg="1"/>
      <p:bldP spid="84" grpId="0" animBg="1"/>
      <p:bldP spid="87" grpId="0"/>
      <p:bldP spid="90" grpId="0" animBg="1"/>
      <p:bldP spid="91" grpId="0"/>
      <p:bldP spid="92" grpId="0" animBg="1"/>
      <p:bldP spid="93" grpId="0"/>
      <p:bldP spid="68" grpId="0" animBg="1"/>
      <p:bldP spid="70" grpId="0" animBg="1"/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/>
          <p:nvPr/>
        </p:nvSpPr>
        <p:spPr bwMode="auto">
          <a:xfrm>
            <a:off x="5874373" y="3549022"/>
            <a:ext cx="1373301" cy="1386256"/>
          </a:xfrm>
          <a:custGeom>
            <a:avLst/>
            <a:gdLst/>
            <a:ahLst/>
            <a:cxnLst>
              <a:cxn ang="0">
                <a:pos x="0" y="397"/>
              </a:cxn>
              <a:cxn ang="0">
                <a:pos x="0" y="345"/>
              </a:cxn>
              <a:cxn ang="0">
                <a:pos x="46" y="299"/>
              </a:cxn>
              <a:cxn ang="0">
                <a:pos x="46" y="98"/>
              </a:cxn>
              <a:cxn ang="0">
                <a:pos x="145" y="0"/>
              </a:cxn>
              <a:cxn ang="0">
                <a:pos x="394" y="0"/>
              </a:cxn>
              <a:cxn ang="0">
                <a:pos x="394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299"/>
              </a:cxn>
              <a:cxn ang="0">
                <a:pos x="0" y="397"/>
              </a:cxn>
            </a:cxnLst>
            <a:rect l="0" t="0" r="r" b="b"/>
            <a:pathLst>
              <a:path w="394" h="397">
                <a:moveTo>
                  <a:pt x="0" y="397"/>
                </a:moveTo>
                <a:cubicBezTo>
                  <a:pt x="0" y="345"/>
                  <a:pt x="0" y="345"/>
                  <a:pt x="0" y="345"/>
                </a:cubicBezTo>
                <a:cubicBezTo>
                  <a:pt x="26" y="345"/>
                  <a:pt x="46" y="324"/>
                  <a:pt x="46" y="29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299"/>
                  <a:pt x="98" y="299"/>
                  <a:pt x="98" y="299"/>
                </a:cubicBezTo>
                <a:cubicBezTo>
                  <a:pt x="98" y="353"/>
                  <a:pt x="54" y="397"/>
                  <a:pt x="0" y="397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14"/>
          <p:cNvSpPr/>
          <p:nvPr/>
        </p:nvSpPr>
        <p:spPr bwMode="auto">
          <a:xfrm>
            <a:off x="8364086" y="3662031"/>
            <a:ext cx="1116347" cy="803251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0" y="178"/>
              </a:cxn>
              <a:cxn ang="0">
                <a:pos x="46" y="132"/>
              </a:cxn>
              <a:cxn ang="0">
                <a:pos x="46" y="98"/>
              </a:cxn>
              <a:cxn ang="0">
                <a:pos x="144" y="0"/>
              </a:cxn>
              <a:cxn ang="0">
                <a:pos x="320" y="0"/>
              </a:cxn>
              <a:cxn ang="0">
                <a:pos x="320" y="52"/>
              </a:cxn>
              <a:cxn ang="0">
                <a:pos x="144" y="52"/>
              </a:cxn>
              <a:cxn ang="0">
                <a:pos x="98" y="98"/>
              </a:cxn>
              <a:cxn ang="0">
                <a:pos x="98" y="132"/>
              </a:cxn>
              <a:cxn ang="0">
                <a:pos x="0" y="230"/>
              </a:cxn>
            </a:cxnLst>
            <a:rect l="0" t="0" r="r" b="b"/>
            <a:pathLst>
              <a:path w="320" h="230">
                <a:moveTo>
                  <a:pt x="0" y="230"/>
                </a:moveTo>
                <a:cubicBezTo>
                  <a:pt x="0" y="178"/>
                  <a:pt x="0" y="178"/>
                  <a:pt x="0" y="178"/>
                </a:cubicBezTo>
                <a:cubicBezTo>
                  <a:pt x="25" y="178"/>
                  <a:pt x="46" y="157"/>
                  <a:pt x="46" y="132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4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132"/>
                  <a:pt x="98" y="132"/>
                  <a:pt x="98" y="132"/>
                </a:cubicBezTo>
                <a:cubicBezTo>
                  <a:pt x="98" y="186"/>
                  <a:pt x="54" y="230"/>
                  <a:pt x="0" y="230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18"/>
          <p:cNvSpPr/>
          <p:nvPr/>
        </p:nvSpPr>
        <p:spPr bwMode="auto">
          <a:xfrm>
            <a:off x="7245581" y="3547589"/>
            <a:ext cx="1118505" cy="917693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653796" y="4012006"/>
            <a:ext cx="1116347" cy="1453194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30"/>
          <p:cNvSpPr>
            <a:spLocks noEditPoints="1"/>
          </p:cNvSpPr>
          <p:nvPr/>
        </p:nvSpPr>
        <p:spPr bwMode="auto">
          <a:xfrm>
            <a:off x="1613141" y="4807906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7353" y="5132965"/>
            <a:ext cx="829163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2005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67234" y="3551965"/>
            <a:ext cx="184731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1867" y="5290451"/>
            <a:ext cx="1060789" cy="1747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18"/>
          <p:cNvSpPr/>
          <p:nvPr/>
        </p:nvSpPr>
        <p:spPr bwMode="auto">
          <a:xfrm>
            <a:off x="4755868" y="4016463"/>
            <a:ext cx="1118505" cy="924652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9464608" y="2387732"/>
            <a:ext cx="1116347" cy="1453194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0563257" y="2284571"/>
            <a:ext cx="1203153" cy="37917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Content Placeholder 2"/>
          <p:cNvSpPr txBox="1"/>
          <p:nvPr/>
        </p:nvSpPr>
        <p:spPr>
          <a:xfrm>
            <a:off x="4961854" y="6070169"/>
            <a:ext cx="6180627" cy="13503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Title 13"/>
          <p:cNvSpPr txBox="1"/>
          <p:nvPr/>
        </p:nvSpPr>
        <p:spPr>
          <a:xfrm>
            <a:off x="839011" y="2618034"/>
            <a:ext cx="2979973" cy="17345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四年制本科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开始招生，是合肥市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第一个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招收学前教育本科生专业</a:t>
            </a:r>
          </a:p>
        </p:txBody>
      </p:sp>
      <p:sp>
        <p:nvSpPr>
          <p:cNvPr id="26" name="TextBox 23"/>
          <p:cNvSpPr txBox="1"/>
          <p:nvPr/>
        </p:nvSpPr>
        <p:spPr>
          <a:xfrm>
            <a:off x="725675" y="616034"/>
            <a:ext cx="4577715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学前教育专业概况</a:t>
            </a:r>
          </a:p>
        </p:txBody>
      </p:sp>
      <p:sp>
        <p:nvSpPr>
          <p:cNvPr id="2" name="Freeform 30"/>
          <p:cNvSpPr>
            <a:spLocks noEditPoints="1"/>
          </p:cNvSpPr>
          <p:nvPr/>
        </p:nvSpPr>
        <p:spPr bwMode="auto">
          <a:xfrm>
            <a:off x="5088496" y="3769681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5172073" y="4084580"/>
            <a:ext cx="829163" cy="338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2008</a:t>
            </a:r>
          </a:p>
        </p:txBody>
      </p:sp>
      <p:sp>
        <p:nvSpPr>
          <p:cNvPr id="6" name="Title 13"/>
          <p:cNvSpPr txBox="1"/>
          <p:nvPr/>
        </p:nvSpPr>
        <p:spPr>
          <a:xfrm>
            <a:off x="4259599" y="2176496"/>
            <a:ext cx="2247532" cy="1291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增加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了学前教育专业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年制专升本开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始招生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F66A3EA6-20BC-45B4-9118-136B27FA5A22}"/>
              </a:ext>
            </a:extLst>
          </p:cNvPr>
          <p:cNvSpPr txBox="1"/>
          <p:nvPr/>
        </p:nvSpPr>
        <p:spPr>
          <a:xfrm>
            <a:off x="7657470" y="3668394"/>
            <a:ext cx="829163" cy="338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2013</a:t>
            </a:r>
          </a:p>
        </p:txBody>
      </p:sp>
      <p:sp>
        <p:nvSpPr>
          <p:cNvPr id="20" name="Freeform 30">
            <a:extLst>
              <a:ext uri="{FF2B5EF4-FFF2-40B4-BE49-F238E27FC236}">
                <a16:creationId xmlns:a16="http://schemas.microsoft.com/office/drawing/2014/main" id="{08A759ED-DF80-4FA4-8E12-6FE075BF838A}"/>
              </a:ext>
            </a:extLst>
          </p:cNvPr>
          <p:cNvSpPr>
            <a:spLocks noEditPoints="1"/>
          </p:cNvSpPr>
          <p:nvPr/>
        </p:nvSpPr>
        <p:spPr bwMode="auto">
          <a:xfrm>
            <a:off x="7564934" y="3301754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itle 13">
            <a:extLst>
              <a:ext uri="{FF2B5EF4-FFF2-40B4-BE49-F238E27FC236}">
                <a16:creationId xmlns:a16="http://schemas.microsoft.com/office/drawing/2014/main" id="{DD2133DC-60C7-4FFF-887B-6E4712744063}"/>
              </a:ext>
            </a:extLst>
          </p:cNvPr>
          <p:cNvSpPr txBox="1"/>
          <p:nvPr/>
        </p:nvSpPr>
        <p:spPr>
          <a:xfrm>
            <a:off x="6833309" y="1780378"/>
            <a:ext cx="2390084" cy="1291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安徽省专业综合改革试点项目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成功立项</a:t>
            </a:r>
          </a:p>
        </p:txBody>
      </p:sp>
      <p:sp>
        <p:nvSpPr>
          <p:cNvPr id="22" name="Freeform 30">
            <a:extLst>
              <a:ext uri="{FF2B5EF4-FFF2-40B4-BE49-F238E27FC236}">
                <a16:creationId xmlns:a16="http://schemas.microsoft.com/office/drawing/2014/main" id="{E04D2C3B-7C73-4C94-B431-D6F4C015FA4B}"/>
              </a:ext>
            </a:extLst>
          </p:cNvPr>
          <p:cNvSpPr>
            <a:spLocks noEditPoints="1"/>
          </p:cNvSpPr>
          <p:nvPr/>
        </p:nvSpPr>
        <p:spPr bwMode="auto">
          <a:xfrm>
            <a:off x="9815928" y="2550003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4"/>
          </a:solidFill>
          <a:ln w="9525">
            <a:solidFill>
              <a:srgbClr val="FFC000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FDC3F657-C3B3-4685-9134-C41695FE5A47}"/>
              </a:ext>
            </a:extLst>
          </p:cNvPr>
          <p:cNvSpPr txBox="1"/>
          <p:nvPr/>
        </p:nvSpPr>
        <p:spPr>
          <a:xfrm>
            <a:off x="9900139" y="2887984"/>
            <a:ext cx="829163" cy="338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Arial" panose="020B0604020202020204" pitchFamily="34" charset="0"/>
              </a:rPr>
              <a:t>2016</a:t>
            </a:r>
          </a:p>
        </p:txBody>
      </p:sp>
      <p:sp>
        <p:nvSpPr>
          <p:cNvPr id="24" name="Title 13">
            <a:extLst>
              <a:ext uri="{FF2B5EF4-FFF2-40B4-BE49-F238E27FC236}">
                <a16:creationId xmlns:a16="http://schemas.microsoft.com/office/drawing/2014/main" id="{3B1495A2-EA8D-4AF1-A562-7D14F36A09F0}"/>
              </a:ext>
            </a:extLst>
          </p:cNvPr>
          <p:cNvSpPr txBox="1"/>
          <p:nvPr/>
        </p:nvSpPr>
        <p:spPr>
          <a:xfrm>
            <a:off x="9489627" y="577309"/>
            <a:ext cx="3106179" cy="17345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校级特色专业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成功立项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学前教育改革与发展协同创新中心（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校级协同创新平台项目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）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10" grpId="0" bldLvl="0" animBg="1"/>
      <p:bldP spid="11" grpId="0" bldLvl="0" animBg="1"/>
      <p:bldP spid="12" grpId="0" animBg="1"/>
      <p:bldP spid="13" grpId="0"/>
      <p:bldP spid="15" grpId="0" bldLvl="0" animBg="1"/>
      <p:bldP spid="16" grpId="0" bldLvl="0" animBg="1"/>
      <p:bldP spid="17" grpId="0" bldLvl="0" animBg="1"/>
      <p:bldP spid="18" grpId="0" bldLvl="0" animBg="1"/>
      <p:bldP spid="36" grpId="0"/>
      <p:bldP spid="38" grpId="0"/>
      <p:bldP spid="2" grpId="0" bldLvl="0" animBg="1"/>
      <p:bldP spid="4" grpId="0"/>
      <p:bldP spid="6" grpId="0"/>
      <p:bldP spid="19" grpId="0"/>
      <p:bldP spid="20" grpId="0" bldLvl="0" animBg="1"/>
      <p:bldP spid="21" grpId="0"/>
      <p:bldP spid="22" grpId="0" bldLvl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37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684959" y="831762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5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6595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956731" y="1378097"/>
            <a:ext cx="3640995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6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人才培养</a:t>
            </a:r>
          </a:p>
        </p:txBody>
      </p:sp>
      <p:sp>
        <p:nvSpPr>
          <p:cNvPr id="24" name="文本框 9"/>
          <p:cNvSpPr txBox="1"/>
          <p:nvPr/>
        </p:nvSpPr>
        <p:spPr>
          <a:xfrm>
            <a:off x="6325464" y="2749214"/>
            <a:ext cx="22171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培养目标</a:t>
            </a:r>
          </a:p>
        </p:txBody>
      </p:sp>
      <p:sp>
        <p:nvSpPr>
          <p:cNvPr id="26" name="文本框 9"/>
          <p:cNvSpPr txBox="1"/>
          <p:nvPr/>
        </p:nvSpPr>
        <p:spPr>
          <a:xfrm>
            <a:off x="6293113" y="3547610"/>
            <a:ext cx="3036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300" lvl="1" indent="-2413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人才培养方案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53" y="-64306"/>
            <a:ext cx="9865096" cy="6959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98550" y="2691006"/>
            <a:ext cx="576580" cy="183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观察能力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逻辑思维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空间想象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47198" y="2691006"/>
            <a:ext cx="576580" cy="183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运算能力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表达能力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应用实践</a:t>
            </a:r>
            <a:endParaRPr lang="en-US" altLang="zh-CN" sz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记忆能力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752" y="3427970"/>
            <a:ext cx="7123032" cy="50870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BB76D04-C3DA-45FA-9668-9DED4F232A29}"/>
              </a:ext>
            </a:extLst>
          </p:cNvPr>
          <p:cNvSpPr txBox="1"/>
          <p:nvPr/>
        </p:nvSpPr>
        <p:spPr>
          <a:xfrm>
            <a:off x="3549055" y="2032149"/>
            <a:ext cx="86409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立足学校“地方性、应用型、国际化”的办学定位，满足安徽省乃至华东地区学前教育事业快速发展的实际需要，培养德、智、体、美、劳全面和谐发展，具有良好的职业道德素养和健康的身心素质，系统掌握学前教育专业基础知识、基础理论和基本技能，熟知学前教育基本规律，拥有创新精神、自我提升能力、沟通能力和管理能力，能胜任幼儿园及学前教育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相关机构教学的高素质教师。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 descr="背景图案&#10;&#10;低可信度描述已自动生成">
            <a:extLst>
              <a:ext uri="{FF2B5EF4-FFF2-40B4-BE49-F238E27FC236}">
                <a16:creationId xmlns:a16="http://schemas.microsoft.com/office/drawing/2014/main" id="{7B3A0AF4-227A-4B81-92F1-F9519D2B7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37" y="239041"/>
            <a:ext cx="1892702" cy="665313"/>
          </a:xfrm>
          <a:prstGeom prst="rect">
            <a:avLst/>
          </a:prstGeom>
        </p:spPr>
      </p:pic>
      <p:sp>
        <p:nvSpPr>
          <p:cNvPr id="10" name="TextBox 23">
            <a:extLst>
              <a:ext uri="{FF2B5EF4-FFF2-40B4-BE49-F238E27FC236}">
                <a16:creationId xmlns:a16="http://schemas.microsoft.com/office/drawing/2014/main" id="{20EF66CB-089E-49C4-BBD2-92CC87A3E73E}"/>
              </a:ext>
            </a:extLst>
          </p:cNvPr>
          <p:cNvSpPr txBox="1"/>
          <p:nvPr/>
        </p:nvSpPr>
        <p:spPr>
          <a:xfrm>
            <a:off x="535022" y="337051"/>
            <a:ext cx="4577715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培养目标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6064" y="1903576"/>
            <a:ext cx="4956699" cy="1348764"/>
            <a:chOff x="-939773" y="2734405"/>
            <a:chExt cx="5411981" cy="1472650"/>
          </a:xfrm>
        </p:grpSpPr>
        <p:grpSp>
          <p:nvGrpSpPr>
            <p:cNvPr id="15" name="Group 14"/>
            <p:cNvGrpSpPr/>
            <p:nvPr/>
          </p:nvGrpSpPr>
          <p:grpSpPr>
            <a:xfrm>
              <a:off x="-939773" y="2734405"/>
              <a:ext cx="5411981" cy="1472650"/>
              <a:chOff x="-939773" y="2903219"/>
              <a:chExt cx="5411981" cy="147265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939773" y="2903219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999558" y="2903219"/>
                <a:ext cx="1472650" cy="147265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127350" y="2862197"/>
              <a:ext cx="1217066" cy="1217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AutoShape 117"/>
            <p:cNvSpPr/>
            <p:nvPr/>
          </p:nvSpPr>
          <p:spPr bwMode="auto">
            <a:xfrm>
              <a:off x="3456664" y="3238832"/>
              <a:ext cx="561856" cy="463795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550" hangingPunct="0">
                <a:lnSpc>
                  <a:spcPct val="120000"/>
                </a:lnSpc>
              </a:pPr>
              <a:endParaRPr lang="en-US" sz="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-863419" y="2819705"/>
              <a:ext cx="3787503" cy="1181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“能力导向”的人才培养方案</a:t>
              </a:r>
              <a:endPara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28775" y="195630"/>
            <a:ext cx="10153127" cy="5018726"/>
            <a:chOff x="22853" y="635053"/>
            <a:chExt cx="11085710" cy="5479705"/>
          </a:xfrm>
        </p:grpSpPr>
        <p:grpSp>
          <p:nvGrpSpPr>
            <p:cNvPr id="5" name="Group 4"/>
            <p:cNvGrpSpPr/>
            <p:nvPr/>
          </p:nvGrpSpPr>
          <p:grpSpPr>
            <a:xfrm>
              <a:off x="22853" y="635053"/>
              <a:ext cx="10804367" cy="5479705"/>
              <a:chOff x="-4062758" y="-345289"/>
              <a:chExt cx="14380612" cy="7293488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62758" y="-345289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10" y="1261531"/>
                <a:ext cx="7514274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4" y="2831587"/>
                <a:ext cx="7139810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1"/>
                <a:ext cx="7514274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106777" y="4377266"/>
                <a:ext cx="1354666" cy="1354666"/>
              </a:xfrm>
              <a:prstGeom prst="ellipse">
                <a:avLst/>
              </a:prstGeom>
              <a:ln>
                <a:solidFill>
                  <a:srgbClr val="FFCCFF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11576" y="2036133"/>
              <a:ext cx="481666" cy="46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21217" y="3261651"/>
              <a:ext cx="481666" cy="46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25247" y="4478807"/>
              <a:ext cx="481666" cy="430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rgbClr val="FFCC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b="1" dirty="0">
                <a:solidFill>
                  <a:srgbClr val="FFCC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98114" y="1985453"/>
              <a:ext cx="3988456" cy="542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多学科交叉融合</a:t>
              </a:r>
              <a:endParaRPr lang="en-GB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542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四年不间断的实践教育</a:t>
              </a:r>
              <a:endParaRPr lang="en-GB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44318" y="4428125"/>
              <a:ext cx="5364245" cy="542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专业技能训练考核项目</a:t>
              </a:r>
              <a:endParaRPr lang="en-GB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036887" y="4763656"/>
            <a:ext cx="8887340" cy="1334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学前教育专业构建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以能力为导向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的，“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通识教育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专业技能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艺术特长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实践教学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”的多学科交叉融合的，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一体化实践教学体系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的学前教育专业人才培养模式。 “专业技能训练考核项目”，体现了学前教育专业“一专多能”的特色。</a:t>
            </a:r>
            <a:endParaRPr lang="en-GB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470103" y="478158"/>
            <a:ext cx="3240360" cy="74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人才培养方案</a:t>
            </a:r>
            <a:endParaRPr lang="en-GB" altLang="zh-CN" sz="3200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B3930FD-5414-45EB-8653-399FE1205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440" r="-1" b="24312"/>
          <a:stretch/>
        </p:blipFill>
        <p:spPr>
          <a:xfrm>
            <a:off x="-23082" y="2680221"/>
            <a:ext cx="6066601" cy="4986147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12" name="图片 11" descr="一群男人和女人在跳舞&#10;&#10;中度可信度描述已自动生成">
            <a:extLst>
              <a:ext uri="{FF2B5EF4-FFF2-40B4-BE49-F238E27FC236}">
                <a16:creationId xmlns:a16="http://schemas.microsoft.com/office/drawing/2014/main" id="{8D62D96B-FA33-4948-A04F-4EF46D54D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r="1" b="21808"/>
          <a:stretch/>
        </p:blipFill>
        <p:spPr>
          <a:xfrm>
            <a:off x="5755043" y="3535079"/>
            <a:ext cx="7019353" cy="3585776"/>
          </a:xfrm>
          <a:prstGeom prst="rect">
            <a:avLst/>
          </a:prstGeom>
          <a:ln>
            <a:noFill/>
          </a:ln>
        </p:spPr>
      </p:pic>
      <p:pic>
        <p:nvPicPr>
          <p:cNvPr id="9" name="图片 8" descr="房间的摆设布局&#10;&#10;中度可信度描述已自动生成">
            <a:extLst>
              <a:ext uri="{FF2B5EF4-FFF2-40B4-BE49-F238E27FC236}">
                <a16:creationId xmlns:a16="http://schemas.microsoft.com/office/drawing/2014/main" id="{BB897164-BAE9-4D08-A430-FC75BF247F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/>
          <a:stretch/>
        </p:blipFill>
        <p:spPr>
          <a:xfrm>
            <a:off x="154364" y="-58860"/>
            <a:ext cx="5577310" cy="3774065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pic>
        <p:nvPicPr>
          <p:cNvPr id="10" name="图片 9" descr="人们站在房间里&#10;&#10;描述已自动生成">
            <a:extLst>
              <a:ext uri="{FF2B5EF4-FFF2-40B4-BE49-F238E27FC236}">
                <a16:creationId xmlns:a16="http://schemas.microsoft.com/office/drawing/2014/main" id="{D90CAD53-8419-48A9-A765-A0D3A68B56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/>
          <a:stretch/>
        </p:blipFill>
        <p:spPr>
          <a:xfrm>
            <a:off x="6594300" y="33293"/>
            <a:ext cx="5884388" cy="4050406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</p:tagLst>
</file>

<file path=ppt/theme/theme1.xml><?xml version="1.0" encoding="utf-8"?>
<a:theme xmlns:a="http://schemas.openxmlformats.org/drawingml/2006/main" name="ppt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自定义</PresentationFormat>
  <Paragraphs>116</Paragraphs>
  <Slides>20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方正粗黑宋简体</vt:lpstr>
      <vt:lpstr>方正姚体</vt:lpstr>
      <vt:lpstr>汉仪菱心体简</vt:lpstr>
      <vt:lpstr>黑体</vt:lpstr>
      <vt:lpstr>宋体</vt:lpstr>
      <vt:lpstr>微软雅黑</vt:lpstr>
      <vt:lpstr>Arial</vt:lpstr>
      <vt:lpstr>Calibri</vt:lpstr>
      <vt:lpstr>Calibri Light</vt:lpstr>
      <vt:lpstr>Impact</vt:lpstr>
      <vt:lpstr>Wingdings</vt:lpstr>
      <vt:lpstr>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/>
  <cp:revision>3</cp:revision>
  <dcterms:created xsi:type="dcterms:W3CDTF">2016-10-17T14:00:00Z</dcterms:created>
  <dcterms:modified xsi:type="dcterms:W3CDTF">2022-05-25T07:46:08Z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2052-11.1.0.9929</vt:lpwstr>
  </property>
</Properties>
</file>