
<file path=[Content_Types].xml><?xml version="1.0" encoding="utf-8"?>
<Types xmlns="http://schemas.openxmlformats.org/package/2006/content-types">
  <Default Extension="png" ContentType="image/png"/>
  <Default Extension="tiff" ContentType="image/tif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8" r:id="rId3"/>
    <p:sldId id="325" r:id="rId5"/>
    <p:sldId id="324" r:id="rId6"/>
    <p:sldId id="334" r:id="rId7"/>
    <p:sldId id="335" r:id="rId8"/>
    <p:sldId id="336" r:id="rId9"/>
    <p:sldId id="337" r:id="rId10"/>
    <p:sldId id="341" r:id="rId11"/>
    <p:sldId id="338" r:id="rId12"/>
    <p:sldId id="339" r:id="rId13"/>
    <p:sldId id="340" r:id="rId14"/>
    <p:sldId id="342"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p:restoredTop sz="50000"/>
  </p:normalViewPr>
  <p:slideViewPr>
    <p:cSldViewPr snapToGrid="0" snapToObjects="1">
      <p:cViewPr>
        <p:scale>
          <a:sx n="50" d="100"/>
          <a:sy n="50" d="100"/>
        </p:scale>
        <p:origin x="160" y="-1888"/>
      </p:cViewPr>
      <p:guideLst>
        <p:guide orient="horz" pos="4320"/>
        <p:guide pos="76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p:txBody>
      </p:sp>
      <p:sp>
        <p:nvSpPr>
          <p:cNvPr id="117" name="Shape 117"/>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1778000" y="2298700"/>
            <a:ext cx="20828000" cy="4648200"/>
          </a:xfrm>
          <a:prstGeom prst="rect">
            <a:avLst/>
          </a:prstGeom>
        </p:spPr>
        <p:txBody>
          <a:bodyPr anchor="b"/>
          <a:lstStyle/>
          <a:p>
            <a:r>
              <a:t>标题文本</a:t>
            </a:r>
          </a:p>
        </p:txBody>
      </p:sp>
      <p:sp>
        <p:nvSpPr>
          <p:cNvPr id="12" name="Shape 12"/>
          <p:cNvSpPr>
            <a:spLocks noGrp="1"/>
          </p:cNvSpPr>
          <p:nvPr>
            <p:ph type="body" sz="quarter" idx="1" hasCustomPrompt="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Shape 1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Shape 93"/>
          <p:cNvSpPr>
            <a:spLocks noGrp="1"/>
          </p:cNvSpPr>
          <p:nvPr>
            <p:ph type="body" sz="quarter" idx="13" hasCustomPrompt="1"/>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hasCustomPrompt="1"/>
          </p:nvPr>
        </p:nvSpPr>
        <p:spPr>
          <a:xfrm>
            <a:off x="2387600" y="5975349"/>
            <a:ext cx="19621500" cy="1028701"/>
          </a:xfrm>
          <a:prstGeom prst="rect">
            <a:avLst/>
          </a:prstGeom>
        </p:spPr>
        <p:txBody>
          <a:bodyPr>
            <a:spAutoFit/>
          </a:bodyPr>
          <a:lstStyle>
            <a:lvl1pPr marL="0" indent="0" algn="ctr">
              <a:spcBef>
                <a:spcPts val="0"/>
              </a:spcBef>
              <a:buSzTx/>
              <a:buNone/>
            </a:lvl1pPr>
          </a:lstStyle>
          <a:p>
            <a:r>
              <a:t>“在此键入引文。”</a:t>
            </a:r>
          </a:p>
        </p:txBody>
      </p:sp>
      <p:sp>
        <p:nvSpPr>
          <p:cNvPr id="95" name="Shape 95"/>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p:txBody>
      </p:sp>
      <p:sp>
        <p:nvSpPr>
          <p:cNvPr id="103" name="Shape 10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p:txBody>
      </p:sp>
      <p:sp>
        <p:nvSpPr>
          <p:cNvPr id="21" name="Shape 21"/>
          <p:cNvSpPr>
            <a:spLocks noGrp="1"/>
          </p:cNvSpPr>
          <p:nvPr>
            <p:ph type="title" hasCustomPrompt="1"/>
          </p:nvPr>
        </p:nvSpPr>
        <p:spPr>
          <a:xfrm>
            <a:off x="635000" y="9448800"/>
            <a:ext cx="23114000" cy="2006600"/>
          </a:xfrm>
          <a:prstGeom prst="rect">
            <a:avLst/>
          </a:prstGeom>
        </p:spPr>
        <p:txBody>
          <a:bodyPr anchor="b"/>
          <a:lstStyle/>
          <a:p>
            <a:r>
              <a:t>标题文本</a:t>
            </a:r>
          </a:p>
        </p:txBody>
      </p:sp>
      <p:sp>
        <p:nvSpPr>
          <p:cNvPr id="22" name="Shape 22"/>
          <p:cNvSpPr>
            <a:spLocks noGrp="1"/>
          </p:cNvSpPr>
          <p:nvPr>
            <p:ph type="body" sz="quarter" idx="1" hasCustomPrompt="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23" name="Shape 2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Shape 30"/>
          <p:cNvSpPr>
            <a:spLocks noGrp="1"/>
          </p:cNvSpPr>
          <p:nvPr>
            <p:ph type="title" hasCustomPrompt="1"/>
          </p:nvPr>
        </p:nvSpPr>
        <p:spPr>
          <a:xfrm>
            <a:off x="1778000" y="4533900"/>
            <a:ext cx="20828000" cy="4648200"/>
          </a:xfrm>
          <a:prstGeom prst="rect">
            <a:avLst/>
          </a:prstGeom>
        </p:spPr>
        <p:txBody>
          <a:bodyPr/>
          <a:lstStyle/>
          <a:p>
            <a:r>
              <a:t>标题文本</a:t>
            </a:r>
          </a:p>
        </p:txBody>
      </p:sp>
      <p:sp>
        <p:nvSpPr>
          <p:cNvPr id="31" name="Shape 3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p:txBody>
      </p:sp>
      <p:sp>
        <p:nvSpPr>
          <p:cNvPr id="39" name="Shape 39"/>
          <p:cNvSpPr>
            <a:spLocks noGrp="1"/>
          </p:cNvSpPr>
          <p:nvPr>
            <p:ph type="title" hasCustomPrompt="1"/>
          </p:nvPr>
        </p:nvSpPr>
        <p:spPr>
          <a:xfrm>
            <a:off x="1651000" y="1104900"/>
            <a:ext cx="10223500" cy="5613400"/>
          </a:xfrm>
          <a:prstGeom prst="rect">
            <a:avLst/>
          </a:prstGeom>
        </p:spPr>
        <p:txBody>
          <a:bodyPr anchor="b"/>
          <a:lstStyle>
            <a:lvl1pPr>
              <a:defRPr sz="8400"/>
            </a:lvl1pPr>
          </a:lstStyle>
          <a:p>
            <a:r>
              <a:t>标题文本</a:t>
            </a:r>
          </a:p>
        </p:txBody>
      </p:sp>
      <p:sp>
        <p:nvSpPr>
          <p:cNvPr id="40" name="Shape 40"/>
          <p:cNvSpPr>
            <a:spLocks noGrp="1"/>
          </p:cNvSpPr>
          <p:nvPr>
            <p:ph type="body" sz="quarter" idx="1" hasCustomPrompt="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41" name="Shape 4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Shape 48"/>
          <p:cNvSpPr>
            <a:spLocks noGrp="1"/>
          </p:cNvSpPr>
          <p:nvPr>
            <p:ph type="title" hasCustomPrompt="1"/>
          </p:nvPr>
        </p:nvSpPr>
        <p:spPr>
          <a:prstGeom prst="rect">
            <a:avLst/>
          </a:prstGeom>
        </p:spPr>
        <p:txBody>
          <a:bodyPr/>
          <a:lstStyle/>
          <a:p>
            <a:r>
              <a:t>标题文本</a:t>
            </a:r>
          </a:p>
        </p:txBody>
      </p:sp>
      <p:sp>
        <p:nvSpPr>
          <p:cNvPr id="49" name="Shape 49"/>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Shape 56"/>
          <p:cNvSpPr>
            <a:spLocks noGrp="1"/>
          </p:cNvSpPr>
          <p:nvPr>
            <p:ph type="title" hasCustomPrompt="1"/>
          </p:nvPr>
        </p:nvSpPr>
        <p:spPr>
          <a:xfrm>
            <a:off x="0" y="0"/>
            <a:ext cx="24384000" cy="1805940"/>
          </a:xfrm>
          <a:prstGeom prst="rect">
            <a:avLst/>
          </a:prstGeom>
        </p:spPr>
        <p:txBody>
          <a:bodyPr/>
          <a:lstStyle/>
          <a:p>
            <a:r>
              <a:t>标题文本</a:t>
            </a:r>
          </a:p>
        </p:txBody>
      </p:sp>
      <p:sp>
        <p:nvSpPr>
          <p:cNvPr id="57" name="Shape 57"/>
          <p:cNvSpPr>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p:txBody>
      </p:sp>
      <p:sp>
        <p:nvSpPr>
          <p:cNvPr id="66" name="Shape 66"/>
          <p:cNvSpPr>
            <a:spLocks noGrp="1"/>
          </p:cNvSpPr>
          <p:nvPr>
            <p:ph type="title" hasCustomPrompt="1"/>
          </p:nvPr>
        </p:nvSpPr>
        <p:spPr>
          <a:prstGeom prst="rect">
            <a:avLst/>
          </a:prstGeom>
        </p:spPr>
        <p:txBody>
          <a:bodyPr/>
          <a:lstStyle/>
          <a:p>
            <a:r>
              <a:t>标题文本</a:t>
            </a:r>
          </a:p>
        </p:txBody>
      </p:sp>
      <p:sp>
        <p:nvSpPr>
          <p:cNvPr id="67" name="Shape 67"/>
          <p:cNvSpPr>
            <a:spLocks noGrp="1"/>
          </p:cNvSpPr>
          <p:nvPr>
            <p:ph type="body" sz="half" idx="1" hasCustomPrompt="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正文级别 1</a:t>
            </a:r>
          </a:p>
          <a:p>
            <a:pPr lvl="1"/>
            <a:r>
              <a:t>正文级别 2</a:t>
            </a:r>
          </a:p>
          <a:p>
            <a:pPr lvl="2"/>
            <a:r>
              <a:t>正文级别 3</a:t>
            </a:r>
          </a:p>
          <a:p>
            <a:pPr lvl="3"/>
            <a:r>
              <a:t>正文级别 4</a:t>
            </a:r>
          </a:p>
          <a:p>
            <a:pPr lvl="4"/>
            <a:r>
              <a:t>正文级别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Shape 75"/>
          <p:cNvSpPr>
            <a:spLocks noGrp="1"/>
          </p:cNvSpPr>
          <p:nvPr>
            <p:ph type="body" idx="1" hasCustomPrompt="1"/>
          </p:nvPr>
        </p:nvSpPr>
        <p:spPr>
          <a:xfrm>
            <a:off x="1689100" y="1778000"/>
            <a:ext cx="21005800" cy="1014730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Shape 7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p:txBody>
      </p:sp>
      <p:sp>
        <p:nvSpPr>
          <p:cNvPr id="86" name="Shape 8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3"/>
          <a:stretch>
            <a:fillRect/>
          </a:stretch>
        </p:blipFill>
        <p:spPr>
          <a:xfrm>
            <a:off x="128196" y="184721"/>
            <a:ext cx="24133884" cy="12865799"/>
          </a:xfrm>
          <a:prstGeom prst="rect">
            <a:avLst/>
          </a:prstGeom>
        </p:spPr>
      </p:pic>
      <p:sp>
        <p:nvSpPr>
          <p:cNvPr id="2" name="Shape 2"/>
          <p:cNvSpPr>
            <a:spLocks noGrp="1"/>
          </p:cNvSpPr>
          <p:nvPr>
            <p:ph type="title"/>
          </p:nvPr>
        </p:nvSpPr>
        <p:spPr>
          <a:xfrm>
            <a:off x="0" y="0"/>
            <a:ext cx="24384000" cy="2171700"/>
          </a:xfrm>
          <a:prstGeom prst="rect">
            <a:avLst/>
          </a:prstGeom>
          <a:ln w="12700">
            <a:miter lim="400000"/>
          </a:ln>
        </p:spPr>
        <p:txBody>
          <a:bodyPr lIns="50800" tIns="50800" rIns="50800" bIns="50800" anchor="ctr">
            <a:normAutofit/>
          </a:bodyPr>
          <a:lstStyle/>
          <a:p>
            <a:r>
              <a:rPr dirty="0"/>
              <a:t>标题文本</a:t>
            </a:r>
            <a:endParaRPr dirty="0"/>
          </a:p>
        </p:txBody>
      </p:sp>
      <p:sp>
        <p:nvSpPr>
          <p:cNvPr id="3" name="Shape 3"/>
          <p:cNvSpPr>
            <a:spLocks noGrp="1"/>
          </p:cNvSpPr>
          <p:nvPr>
            <p:ph type="body" idx="1"/>
          </p:nvPr>
        </p:nvSpPr>
        <p:spPr>
          <a:xfrm>
            <a:off x="1689100" y="3238500"/>
            <a:ext cx="21005800" cy="9207500"/>
          </a:xfrm>
          <a:prstGeom prst="rect">
            <a:avLst/>
          </a:prstGeom>
          <a:ln w="12700">
            <a:miter lim="400000"/>
          </a:ln>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fld>
            <a:endParaRPr/>
          </a:p>
        </p:txBody>
      </p:sp>
      <p:sp>
        <p:nvSpPr>
          <p:cNvPr id="8" name="Rectangle 7"/>
          <p:cNvSpPr/>
          <p:nvPr userDrawn="1"/>
        </p:nvSpPr>
        <p:spPr>
          <a:xfrm>
            <a:off x="0" y="13081000"/>
            <a:ext cx="24384000" cy="665843"/>
          </a:xfrm>
          <a:prstGeom prst="rect">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marL="0" marR="0" indent="0" algn="ctr" defTabSz="825500" rtl="0" latinLnBrk="0">
        <a:lnSpc>
          <a:spcPct val="100000"/>
        </a:lnSpc>
        <a:spcBef>
          <a:spcPts val="0"/>
        </a:spcBef>
        <a:spcAft>
          <a:spcPts val="0"/>
        </a:spcAft>
        <a:buClrTx/>
        <a:buSzTx/>
        <a:buFontTx/>
        <a:buNone/>
        <a:defRPr sz="6000" b="1" i="0" u="none" strike="noStrike" cap="none" spc="0" baseline="0">
          <a:ln>
            <a:noFill/>
          </a:ln>
          <a:solidFill>
            <a:schemeClr val="accent1"/>
          </a:solidFill>
          <a:uFillTx/>
          <a:latin typeface="微软雅黑" panose="020B0503020204020204" charset="-122"/>
          <a:ea typeface="微软雅黑" panose="020B0503020204020204" charset="-122"/>
          <a:cs typeface="微软雅黑" panose="020B0503020204020204" charset="-122"/>
          <a:sym typeface="Helvetica Light"/>
        </a:defRPr>
      </a:lvl1pPr>
      <a:lvl2pPr marL="0" marR="0" indent="228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tiff"/><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1.tiff"/></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tiff"/><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3.tiff"/><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tiff"/></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1" y="4219155"/>
            <a:ext cx="24384001" cy="1641475"/>
          </a:xfrm>
          <a:prstGeom prst="rect">
            <a:avLst/>
          </a:prstGeom>
          <a:noFill/>
          <a:ln w="12700">
            <a:miter lim="400000"/>
          </a:ln>
        </p:spPr>
        <p:txBody>
          <a:bodyPr wrap="square" lIns="50800" tIns="50800" rIns="50800" bIns="50800" anchor="ctr">
            <a:spAutoFit/>
          </a:bodyPr>
          <a:lstStyle>
            <a:lvl1pPr>
              <a:defRPr sz="8000">
                <a:solidFill>
                  <a:srgbClr val="FFFFFF"/>
                </a:solidFill>
                <a:latin typeface="Helvetica"/>
                <a:ea typeface="Helvetica"/>
                <a:cs typeface="Helvetica"/>
                <a:sym typeface="Helvetica"/>
              </a:defRPr>
            </a:lvl1pPr>
          </a:lstStyle>
          <a:p>
            <a:r>
              <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rPr>
              <a:t>“步道乐跑”</a:t>
            </a:r>
            <a:r>
              <a:rPr lang="en-US" altLang="zh-CN" sz="10000" b="1" dirty="0">
                <a:solidFill>
                  <a:schemeClr val="accent1"/>
                </a:solidFill>
                <a:latin typeface="微软雅黑" panose="020B0503020204020204" charset="-122"/>
                <a:ea typeface="微软雅黑" panose="020B0503020204020204" charset="-122"/>
                <a:cs typeface="微软雅黑" panose="020B0503020204020204" charset="-122"/>
              </a:rPr>
              <a:t>app</a:t>
            </a:r>
            <a:r>
              <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rPr>
              <a:t>使用</a:t>
            </a:r>
            <a:r>
              <a:rPr lang="zh-CN" altLang="en-US" sz="10000" b="1" dirty="0" smtClean="0">
                <a:solidFill>
                  <a:schemeClr val="accent1"/>
                </a:solidFill>
                <a:latin typeface="微软雅黑" panose="020B0503020204020204" charset="-122"/>
                <a:ea typeface="微软雅黑" panose="020B0503020204020204" charset="-122"/>
                <a:cs typeface="微软雅黑" panose="020B0503020204020204" charset="-122"/>
              </a:rPr>
              <a:t>手册</a:t>
            </a:r>
            <a:endPar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8" name="Shape 123"/>
          <p:cNvSpPr/>
          <p:nvPr/>
        </p:nvSpPr>
        <p:spPr>
          <a:xfrm>
            <a:off x="718457" y="5874903"/>
            <a:ext cx="24384001" cy="1025922"/>
          </a:xfrm>
          <a:prstGeom prst="rect">
            <a:avLst/>
          </a:prstGeom>
          <a:noFill/>
          <a:ln w="12700">
            <a:miter lim="400000"/>
          </a:ln>
        </p:spPr>
        <p:txBody>
          <a:bodyPr wrap="square" lIns="50800" tIns="50800" rIns="50800" bIns="50800" anchor="ctr">
            <a:spAutoFit/>
          </a:bodyPr>
          <a:lstStyle>
            <a:lvl1pPr algn="l" defTabSz="457200">
              <a:defRPr sz="3200">
                <a:solidFill>
                  <a:srgbClr val="FFFFFF"/>
                </a:solidFill>
                <a:latin typeface="PingFang SC Light"/>
                <a:ea typeface="PingFang SC Light"/>
                <a:cs typeface="PingFang SC Light"/>
                <a:sym typeface="PingFang SC Light"/>
              </a:defRPr>
            </a:lvl1pPr>
          </a:lstStyle>
          <a:p>
            <a:pPr algn="ctr"/>
            <a:endParaRPr sz="6000" dirty="0">
              <a:solidFill>
                <a:schemeClr val="tx2"/>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042501" y="6534118"/>
            <a:ext cx="523220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0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学校智慧体育平台</a:t>
            </a:r>
            <a:endParaRPr kumimoji="0" lang="zh-CN" altLang="en-US" sz="5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常见问题</a:t>
            </a:r>
            <a:endParaRPr lang="zh-CN" altLang="en-US" kern="1200" dirty="0">
              <a:latin typeface="Arial" panose="020B0604020202020204" pitchFamily="34" charset="0"/>
              <a:ea typeface="微软雅黑" panose="020B0503020204020204" charset="-122"/>
              <a:cs typeface="+mn-ea"/>
            </a:endParaRPr>
          </a:p>
        </p:txBody>
      </p:sp>
      <p:pic>
        <p:nvPicPr>
          <p:cNvPr id="2" name="图片 1" descr="常见问题"/>
          <p:cNvPicPr>
            <a:picLocks noChangeAspect="1"/>
          </p:cNvPicPr>
          <p:nvPr/>
        </p:nvPicPr>
        <p:blipFill>
          <a:blip r:embed="rId1"/>
          <a:stretch>
            <a:fillRect/>
          </a:stretch>
        </p:blipFill>
        <p:spPr>
          <a:xfrm>
            <a:off x="2251710" y="2517775"/>
            <a:ext cx="5471160" cy="9731375"/>
          </a:xfrm>
          <a:prstGeom prst="rect">
            <a:avLst/>
          </a:prstGeom>
        </p:spPr>
      </p:pic>
      <p:sp>
        <p:nvSpPr>
          <p:cNvPr id="3" name="文本框 2"/>
          <p:cNvSpPr txBox="1"/>
          <p:nvPr/>
        </p:nvSpPr>
        <p:spPr>
          <a:xfrm>
            <a:off x="8336915" y="3225800"/>
            <a:ext cx="14205585" cy="915035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一.如何进行学生认证？</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在app“我的”界面，点击“去认证”，提交学号等资料等待审核即可，认证通过后，在“我的”界面会有“已认证”标志。</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二.学生认证信息错误怎么办？</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学生认证信息错误可能影响你的最终体育成绩哦！可以进入“我的”——“在线客服”，发送学生身份证明材料，如学生证照片等，联系乐跑君帮你解决哦！</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三.跑步有效，要满足什么条件？</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已认证学生身份的用户，跑步才会跟课外成绩关联，且必须满足学校设置的规则，可以在跑步界面点击右上角的问号查看学校的乐跑规则。</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一般情况下，跑步的里程达标、配速达标且跑步时经过分配的打卡点并自动打卡成功才会计算为有效成绩。</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四.每天可关联几次有效成绩？</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每天有效次数上限由学校设定，为保证持续锻炼，一般会设置为1到2次。超过上限之后，仍可使用app跑步并参与运动排名，但不会关联成绩。</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err="1">
                <a:ln>
                  <a:noFill/>
                </a:ln>
                <a:solidFill>
                  <a:srgbClr val="000000"/>
                </a:solidFill>
                <a:effectLst/>
                <a:uFillTx/>
                <a:latin typeface="宋体" panose="02010600030101010101" pitchFamily="2" charset="-122"/>
                <a:ea typeface="宋体" panose="02010600030101010101" pitchFamily="2" charset="-122"/>
                <a:cs typeface="+mn-cs"/>
                <a:sym typeface="Helvetica Light"/>
              </a:rPr>
              <a:t>如有其它疑问或反馈，可进入“我的</a:t>
            </a: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r>
              <a:rPr kumimoji="0" lang="en-US" altLang="zh-CN" sz="2800" b="0" i="0" u="none" strike="noStrike" cap="none" spc="0" normalizeH="0" baseline="0" dirty="0" err="1">
                <a:ln>
                  <a:noFill/>
                </a:ln>
                <a:solidFill>
                  <a:srgbClr val="000000"/>
                </a:solidFill>
                <a:effectLst/>
                <a:uFillTx/>
                <a:latin typeface="宋体" panose="02010600030101010101" pitchFamily="2" charset="-122"/>
                <a:ea typeface="宋体" panose="02010600030101010101" pitchFamily="2" charset="-122"/>
                <a:cs typeface="+mn-cs"/>
                <a:sym typeface="Helvetica Light"/>
              </a:rPr>
              <a:t>在线客服”联系乐跑君帮你解决哦</a:t>
            </a: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p:txBody>
      </p:sp>
      <p:sp>
        <p:nvSpPr>
          <p:cNvPr id="6" name="文本框 5"/>
          <p:cNvSpPr txBox="1"/>
          <p:nvPr/>
        </p:nvSpPr>
        <p:spPr>
          <a:xfrm>
            <a:off x="8336915" y="2339991"/>
            <a:ext cx="1742439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6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在</a:t>
            </a:r>
            <a:r>
              <a:rPr kumimoji="0" lang="en-US" altLang="zh-CN" sz="36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“我的”界面有常见问题的汇总，同学们可以随时查看</a:t>
            </a:r>
            <a:endParaRPr kumimoji="0" lang="zh-CN" altLang="en-US" sz="36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意见反馈</a:t>
            </a:r>
            <a:endParaRPr lang="zh-CN" altLang="en-US" kern="1200" dirty="0">
              <a:latin typeface="Arial" panose="020B0604020202020204" pitchFamily="34" charset="0"/>
              <a:ea typeface="微软雅黑" panose="020B0503020204020204" charset="-122"/>
              <a:cs typeface="+mn-ea"/>
            </a:endParaRPr>
          </a:p>
        </p:txBody>
      </p:sp>
      <p:pic>
        <p:nvPicPr>
          <p:cNvPr id="2" name="图片 1" descr="意见反馈"/>
          <p:cNvPicPr>
            <a:picLocks noChangeAspect="1"/>
          </p:cNvPicPr>
          <p:nvPr/>
        </p:nvPicPr>
        <p:blipFill>
          <a:blip r:embed="rId1"/>
          <a:stretch>
            <a:fillRect/>
          </a:stretch>
        </p:blipFill>
        <p:spPr>
          <a:xfrm>
            <a:off x="3751580" y="2359025"/>
            <a:ext cx="6437630" cy="9985375"/>
          </a:xfrm>
          <a:prstGeom prst="rect">
            <a:avLst/>
          </a:prstGeom>
        </p:spPr>
      </p:pic>
      <p:sp>
        <p:nvSpPr>
          <p:cNvPr id="3" name="文本框 2"/>
          <p:cNvSpPr txBox="1"/>
          <p:nvPr/>
        </p:nvSpPr>
        <p:spPr>
          <a:xfrm>
            <a:off x="10360025" y="3299461"/>
            <a:ext cx="8834755" cy="74263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lang="zh-CN" altLang="en-US" sz="2800" dirty="0" smtClean="0">
                <a:latin typeface="宋体" panose="02010600030101010101" pitchFamily="2" charset="-122"/>
                <a:ea typeface="宋体" panose="02010600030101010101" pitchFamily="2" charset="-122"/>
                <a:sym typeface="Helvetica Light"/>
              </a:rPr>
              <a:t>同学们在使用中遇到问题，可以随时在app</a:t>
            </a:r>
            <a:r>
              <a:rPr lang="zh-CN" altLang="en-US" sz="2800" b="1" dirty="0" smtClean="0">
                <a:latin typeface="宋体" panose="02010600030101010101" pitchFamily="2" charset="-122"/>
                <a:ea typeface="宋体" panose="02010600030101010101" pitchFamily="2" charset="-122"/>
                <a:sym typeface="Helvetica Light"/>
              </a:rPr>
              <a:t>反馈留言</a:t>
            </a:r>
            <a:r>
              <a:rPr lang="zh-CN" altLang="en-US" sz="2800" dirty="0" smtClean="0">
                <a:latin typeface="宋体" panose="02010600030101010101" pitchFamily="2" charset="-122"/>
                <a:ea typeface="宋体" panose="02010600030101010101" pitchFamily="2" charset="-122"/>
                <a:sym typeface="Helvetica Light"/>
              </a:rPr>
              <a:t>或通过在</a:t>
            </a:r>
            <a:r>
              <a:rPr lang="en-US" altLang="zh-CN" sz="2800" dirty="0" smtClean="0">
                <a:latin typeface="宋体" panose="02010600030101010101" pitchFamily="2" charset="-122"/>
                <a:ea typeface="宋体" panose="02010600030101010101" pitchFamily="2" charset="-122"/>
                <a:sym typeface="Helvetica Light"/>
              </a:rPr>
              <a:t>app</a:t>
            </a:r>
            <a:r>
              <a:rPr lang="zh-CN" altLang="en-US" sz="2800" dirty="0" smtClean="0">
                <a:latin typeface="宋体" panose="02010600030101010101" pitchFamily="2" charset="-122"/>
                <a:ea typeface="宋体" panose="02010600030101010101" pitchFamily="2" charset="-122"/>
                <a:sym typeface="Helvetica Light"/>
              </a:rPr>
              <a:t>内置的</a:t>
            </a:r>
            <a:r>
              <a:rPr lang="zh-CN" altLang="en-US" sz="2800" b="1" dirty="0" smtClean="0">
                <a:latin typeface="宋体" panose="02010600030101010101" pitchFamily="2" charset="-122"/>
                <a:ea typeface="宋体" panose="02010600030101010101" pitchFamily="2" charset="-122"/>
                <a:sym typeface="Helvetica Light"/>
              </a:rPr>
              <a:t>在线客服</a:t>
            </a:r>
            <a:r>
              <a:rPr lang="zh-CN" altLang="en-US" sz="2800" dirty="0" smtClean="0">
                <a:latin typeface="宋体" panose="02010600030101010101" pitchFamily="2" charset="-122"/>
                <a:ea typeface="宋体" panose="02010600030101010101" pitchFamily="2" charset="-122"/>
                <a:sym typeface="Helvetica Light"/>
              </a:rPr>
              <a:t>联系我们，我们</a:t>
            </a:r>
            <a:r>
              <a:rPr lang="zh-CN" altLang="en-US" sz="2800" dirty="0">
                <a:latin typeface="宋体" panose="02010600030101010101" pitchFamily="2" charset="-122"/>
                <a:ea typeface="宋体" panose="02010600030101010101" pitchFamily="2" charset="-122"/>
                <a:sym typeface="Helvetica Light"/>
              </a:rPr>
              <a:t>会第一时间与您联系并帮助您解决问题。</a:t>
            </a:r>
            <a:r>
              <a:rPr kumimoji="0" lang="zh-CN" altLang="en-US" sz="280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也可通过下列方式与我们进行联系哦！</a:t>
            </a:r>
            <a:endParaRPr kumimoji="0" lang="zh-CN" altLang="en-US" sz="280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客服电话：</a:t>
            </a: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027-62434316</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合肥学院公体部电话：</a:t>
            </a: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62158340</a:t>
            </a: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客服Q Q：</a:t>
            </a: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2949610052</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微信公众号：</a:t>
            </a: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步道乐跑</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步道探秘QQ交流群：</a:t>
            </a: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QQ群①:511023624、QQ群②:583134849</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客服邮箱</a:t>
            </a:r>
            <a:r>
              <a:rPr kumimoji="0" lang="zh-CN" altLang="en-US" sz="2800" b="1" i="0" u="none" strike="noStrike" cap="none" spc="0" normalizeH="0" baseline="0" dirty="0" smtClean="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r>
              <a:rPr kumimoji="0" lang="en-US" altLang="zh-CN" sz="2800" b="1" i="0" u="none" strike="noStrike" cap="none" spc="0" normalizeH="0" baseline="0" dirty="0" smtClean="0">
                <a:ln>
                  <a:noFill/>
                </a:ln>
                <a:solidFill>
                  <a:srgbClr val="000000"/>
                </a:solidFill>
                <a:effectLst/>
                <a:uFillTx/>
                <a:latin typeface="宋体" panose="02010600030101010101" pitchFamily="2" charset="-122"/>
                <a:ea typeface="宋体" panose="02010600030101010101" pitchFamily="2" charset="-122"/>
                <a:cs typeface="+mn-cs"/>
                <a:sym typeface="Helvetica Light"/>
              </a:rPr>
              <a:t>info</a:t>
            </a:r>
            <a:r>
              <a:rPr kumimoji="0" lang="zh-CN" altLang="en-US" sz="2800" b="0" i="0" u="none" strike="noStrike" cap="none" spc="0" normalizeH="0" baseline="0" dirty="0" smtClean="0">
                <a:ln>
                  <a:noFill/>
                </a:ln>
                <a:solidFill>
                  <a:srgbClr val="000000"/>
                </a:solidFill>
                <a:effectLst/>
                <a:uFillTx/>
                <a:latin typeface="宋体" panose="02010600030101010101" pitchFamily="2" charset="-122"/>
                <a:ea typeface="宋体" panose="02010600030101010101" pitchFamily="2" charset="-122"/>
                <a:cs typeface="+mn-cs"/>
                <a:sym typeface="Helvetica Light"/>
              </a:rPr>
              <a:t>@lptiyu.com</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p:txBody>
      </p:sp>
      <p:pic>
        <p:nvPicPr>
          <p:cNvPr id="5" name="图片 4"/>
          <p:cNvPicPr>
            <a:picLocks noChangeAspect="1"/>
          </p:cNvPicPr>
          <p:nvPr/>
        </p:nvPicPr>
        <p:blipFill>
          <a:blip r:embed="rId2"/>
          <a:stretch>
            <a:fillRect/>
          </a:stretch>
        </p:blipFill>
        <p:spPr>
          <a:xfrm>
            <a:off x="5420995" y="7943850"/>
            <a:ext cx="3048000" cy="2959100"/>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273800" y="4354911"/>
            <a:ext cx="10160000" cy="2872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6000" b="0" i="0" u="none" strike="noStrike" cap="none" spc="0" normalizeH="0" baseline="0" dirty="0" smtClean="0">
                <a:ln>
                  <a:noFill/>
                </a:ln>
                <a:solidFill>
                  <a:schemeClr val="accent2"/>
                </a:solidFill>
                <a:effectLst/>
                <a:uFillTx/>
                <a:latin typeface="Heiti SC Light" charset="-122"/>
                <a:ea typeface="Heiti SC Light" charset="-122"/>
                <a:cs typeface="Heiti SC Light" charset="-122"/>
                <a:sym typeface="Helvetica Light"/>
              </a:rPr>
              <a:t>成就未来需要健康体魄</a:t>
            </a:r>
            <a:endParaRPr kumimoji="0" lang="zh-CN" altLang="en-US" sz="6000" b="0" i="0" u="none" strike="noStrike" cap="none" spc="0" normalizeH="0" baseline="0" dirty="0" smtClean="0">
              <a:ln>
                <a:noFill/>
              </a:ln>
              <a:solidFill>
                <a:schemeClr val="accent2"/>
              </a:solidFill>
              <a:effectLst/>
              <a:uFillTx/>
              <a:latin typeface="Heiti SC Light" charset="-122"/>
              <a:ea typeface="Heiti SC Light" charset="-122"/>
              <a:cs typeface="Heiti SC Light" charset="-122"/>
              <a:sym typeface="Helvetica Light"/>
            </a:endParaRPr>
          </a:p>
          <a:p>
            <a:pPr marL="0" marR="0" indent="0" algn="ctr" defTabSz="825500" rtl="0" fontAlgn="auto" latinLnBrk="0" hangingPunct="0">
              <a:lnSpc>
                <a:spcPct val="100000"/>
              </a:lnSpc>
              <a:spcBef>
                <a:spcPts val="0"/>
              </a:spcBef>
              <a:spcAft>
                <a:spcPts val="0"/>
              </a:spcAft>
              <a:buClrTx/>
              <a:buSzTx/>
              <a:buFontTx/>
              <a:buNone/>
            </a:pPr>
            <a:endParaRPr kumimoji="0" lang="zh-CN" altLang="en-US" sz="6000" b="0" i="0" u="none" strike="noStrike" cap="none" spc="0" normalizeH="0" baseline="0" dirty="0" smtClean="0">
              <a:ln>
                <a:noFill/>
              </a:ln>
              <a:solidFill>
                <a:schemeClr val="accent2"/>
              </a:solidFill>
              <a:effectLst/>
              <a:uFillTx/>
              <a:latin typeface="Heiti SC Light" charset="-122"/>
              <a:ea typeface="Heiti SC Light" charset="-122"/>
              <a:cs typeface="Heiti SC Light" charset="-122"/>
              <a:sym typeface="Helvetica Light"/>
            </a:endParaRPr>
          </a:p>
          <a:p>
            <a:pPr marL="0" marR="0" indent="0" algn="ctr" defTabSz="825500" rtl="0" fontAlgn="auto" latinLnBrk="0" hangingPunct="0">
              <a:lnSpc>
                <a:spcPct val="100000"/>
              </a:lnSpc>
              <a:spcBef>
                <a:spcPts val="0"/>
              </a:spcBef>
              <a:spcAft>
                <a:spcPts val="0"/>
              </a:spcAft>
              <a:buClrTx/>
              <a:buSzTx/>
              <a:buFontTx/>
              <a:buNone/>
            </a:pPr>
            <a:r>
              <a:rPr kumimoji="0" lang="zh-CN" altLang="en-US" sz="6000" b="0" i="0" u="none" strike="noStrike" cap="none" spc="0" normalizeH="0" baseline="0" dirty="0" smtClean="0">
                <a:ln>
                  <a:noFill/>
                </a:ln>
                <a:solidFill>
                  <a:schemeClr val="accent2"/>
                </a:solidFill>
                <a:effectLst/>
                <a:uFillTx/>
                <a:latin typeface="Heiti SC Light" charset="-122"/>
                <a:ea typeface="Heiti SC Light" charset="-122"/>
                <a:cs typeface="Heiti SC Light" charset="-122"/>
                <a:sym typeface="Helvetica Light"/>
              </a:rPr>
              <a:t>健康体魄需要持之以恒地锻炼</a:t>
            </a:r>
            <a:endParaRPr kumimoji="0" lang="zh-CN" altLang="en-US" sz="6000" b="0" i="0" u="none" strike="noStrike" cap="none" spc="0" normalizeH="0" baseline="0" dirty="0">
              <a:ln>
                <a:noFill/>
              </a:ln>
              <a:solidFill>
                <a:schemeClr val="accent2"/>
              </a:solidFill>
              <a:effectLst/>
              <a:uFillTx/>
              <a:latin typeface="Heiti SC Light" charset="-122"/>
              <a:ea typeface="Heiti SC Light" charset="-122"/>
              <a:cs typeface="Heiti SC Light" charset="-122"/>
              <a:sym typeface="Helvetica Light"/>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38325" y="38797"/>
            <a:ext cx="24384000" cy="1815404"/>
          </a:xfrm>
          <a:prstGeom prst="rect">
            <a:avLst/>
          </a:prstGeom>
          <a:ln w="12700">
            <a:miter lim="400000"/>
          </a:ln>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9pPr>
          </a:lstStyle>
          <a:p>
            <a:pPr hangingPunct="1"/>
            <a:r>
              <a:rPr lang="en-US" altLang="zh-CN" sz="6000" b="1" kern="1200" dirty="0" smtClean="0">
                <a:solidFill>
                  <a:schemeClr val="accent1"/>
                </a:solidFill>
                <a:latin typeface="Arial" panose="020B0604020202020204" pitchFamily="34" charset="0"/>
                <a:ea typeface="微软雅黑" panose="020B0503020204020204" charset="-122"/>
                <a:cs typeface="+mn-ea"/>
              </a:rPr>
              <a:t>app</a:t>
            </a:r>
            <a:r>
              <a:rPr lang="zh-CN" altLang="en-US" sz="6000" b="1" kern="1200" dirty="0" smtClean="0">
                <a:solidFill>
                  <a:schemeClr val="accent1"/>
                </a:solidFill>
                <a:latin typeface="Arial" panose="020B0604020202020204" pitchFamily="34" charset="0"/>
                <a:ea typeface="微软雅黑" panose="020B0503020204020204" charset="-122"/>
                <a:cs typeface="+mn-ea"/>
              </a:rPr>
              <a:t>下载方式</a:t>
            </a:r>
            <a:endParaRPr lang="zh-CN" altLang="en-US" sz="6000" b="1" kern="1200" dirty="0">
              <a:solidFill>
                <a:schemeClr val="accent1"/>
              </a:solidFill>
              <a:latin typeface="Arial" panose="020B0604020202020204" pitchFamily="34" charset="0"/>
              <a:ea typeface="微软雅黑" panose="020B0503020204020204" charset="-122"/>
              <a:cs typeface="+mn-ea"/>
            </a:endParaRPr>
          </a:p>
        </p:txBody>
      </p:sp>
      <p:sp>
        <p:nvSpPr>
          <p:cNvPr id="6" name="Text Placeholder 2"/>
          <p:cNvSpPr txBox="1"/>
          <p:nvPr/>
        </p:nvSpPr>
        <p:spPr>
          <a:xfrm>
            <a:off x="4945295" y="2209803"/>
            <a:ext cx="20291420" cy="9274627"/>
          </a:xfrm>
          <a:prstGeom prst="rect">
            <a:avLst/>
          </a:prstGeom>
          <a:ln w="12700">
            <a:miter lim="400000"/>
          </a:ln>
        </p:spPr>
        <p:txBody>
          <a:bodyPr lIns="50800" tIns="50800" rIns="50800" bIns="50800" anchor="t">
            <a:normAutofit/>
          </a:bodyPr>
          <a:lstStyle>
            <a:lvl1pPr marL="63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9pPr>
          </a:lstStyle>
          <a:p>
            <a:pPr marL="0" indent="0" hangingPunct="1">
              <a:lnSpc>
                <a:spcPct val="150000"/>
              </a:lnSpc>
              <a:spcBef>
                <a:spcPts val="2300"/>
              </a:spcBef>
              <a:buFontTx/>
              <a:buNone/>
            </a:pPr>
            <a:r>
              <a:rPr lang="zh-CN" altLang="en-US" sz="4800" b="1" dirty="0" smtClean="0">
                <a:solidFill>
                  <a:schemeClr val="tx1"/>
                </a:solidFill>
                <a:latin typeface="微软雅黑" panose="020B0503020204020204" charset="-122"/>
                <a:ea typeface="微软雅黑" panose="020B0503020204020204" charset="-122"/>
                <a:cs typeface="微软雅黑" panose="020B0503020204020204" charset="-122"/>
              </a:rPr>
              <a:t>下载方式</a:t>
            </a:r>
            <a:r>
              <a:rPr lang="en-US" altLang="zh-CN" sz="48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4800" b="1"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48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hangingPunct="0">
              <a:lnSpc>
                <a:spcPct val="150000"/>
              </a:lnSpc>
              <a:spcBef>
                <a:spcPts val="0"/>
              </a:spcBef>
              <a:buSzTx/>
              <a:buFontTx/>
              <a:buNone/>
            </a:pP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苹果（</a:t>
            </a:r>
            <a:r>
              <a:rPr lang="en-US" altLang="zh-CN" sz="3600" dirty="0" err="1" smtClean="0">
                <a:solidFill>
                  <a:schemeClr val="tx1"/>
                </a:solidFill>
                <a:latin typeface="微软雅黑" panose="020B0503020204020204" charset="-122"/>
                <a:ea typeface="微软雅黑" panose="020B0503020204020204" charset="-122"/>
                <a:cs typeface="微软雅黑" panose="020B0503020204020204" charset="-122"/>
              </a:rPr>
              <a:t>ios</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）版在</a:t>
            </a: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app</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 </a:t>
            </a: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store</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搜索“步道乐跑”下载；</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hangingPunct="0">
              <a:lnSpc>
                <a:spcPct val="150000"/>
              </a:lnSpc>
              <a:spcBef>
                <a:spcPts val="0"/>
              </a:spcBef>
              <a:buSzTx/>
              <a:buFontTx/>
              <a:buNone/>
            </a:pP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安卓（</a:t>
            </a:r>
            <a:r>
              <a:rPr lang="en-US" altLang="zh-CN" sz="3600" dirty="0" smtClean="0">
                <a:solidFill>
                  <a:schemeClr val="tx1"/>
                </a:solidFill>
                <a:latin typeface="微软雅黑" panose="020B0503020204020204" charset="-122"/>
                <a:ea typeface="微软雅黑" panose="020B0503020204020204" charset="-122"/>
                <a:cs typeface="微软雅黑" panose="020B0503020204020204" charset="-122"/>
              </a:rPr>
              <a:t>android</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）版可在腾讯宝等各大应用市场搜索“步道乐跑”下载</a:t>
            </a:r>
            <a:r>
              <a:rPr lang="zh-CN" altLang="en-US" sz="4000"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4000"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hangingPunct="0">
              <a:lnSpc>
                <a:spcPct val="150000"/>
              </a:lnSpc>
              <a:spcBef>
                <a:spcPts val="0"/>
              </a:spcBef>
              <a:buSzTx/>
              <a:buFontTx/>
              <a:buNone/>
            </a:pP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（百度搜索请认准</a:t>
            </a:r>
            <a:r>
              <a:rPr lang="en-US" altLang="zh-CN" sz="3200" dirty="0" err="1" smtClean="0">
                <a:solidFill>
                  <a:schemeClr val="tx1"/>
                </a:solidFill>
                <a:latin typeface="微软雅黑" panose="020B0503020204020204" charset="-122"/>
                <a:ea typeface="微软雅黑" panose="020B0503020204020204" charset="-122"/>
                <a:cs typeface="微软雅黑" panose="020B0503020204020204" charset="-122"/>
              </a:rPr>
              <a:t>lptiyu.com</a:t>
            </a:r>
            <a:r>
              <a:rPr lang="en-US" altLang="zh-CN" sz="3200"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避免下载到过早版本导致无法使用）</a:t>
            </a:r>
            <a:endPar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hangingPunct="1">
              <a:lnSpc>
                <a:spcPct val="150000"/>
              </a:lnSpc>
              <a:spcBef>
                <a:spcPts val="2300"/>
              </a:spcBef>
              <a:buFontTx/>
              <a:buNone/>
            </a:pPr>
            <a:endParaRPr lang="zh-CN" altLang="en-US" sz="4000"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a:lnSpc>
                <a:spcPct val="150000"/>
              </a:lnSpc>
              <a:spcBef>
                <a:spcPts val="2300"/>
              </a:spcBef>
              <a:buNone/>
            </a:pP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下载方式</a:t>
            </a:r>
            <a:r>
              <a:rPr lang="en-US" altLang="zh-CN" sz="4800" b="1"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4800" b="1" dirty="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关注微信公众号“步道乐跑</a:t>
            </a: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”点击菜单</a:t>
            </a:r>
            <a:endPar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360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APP</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下载”即可。</a:t>
            </a: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L="0" indent="0" hangingPunct="1">
              <a:spcBef>
                <a:spcPts val="2300"/>
              </a:spcBef>
              <a:buFontTx/>
              <a:buNone/>
            </a:pPr>
            <a:endParaRPr lang="en-US" altLang="zh-CN" sz="40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13973405" y="7359650"/>
            <a:ext cx="4196374" cy="4073980"/>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注册登录</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2803070" y="2348550"/>
            <a:ext cx="2014945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根据国家实名制要求，</a:t>
            </a:r>
            <a:r>
              <a:rPr kumimoji="0" lang="en-US" altLang="zh-CN"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需要登录之后才能使用，支持通过绑定</a:t>
            </a:r>
            <a:r>
              <a:rPr kumimoji="0" lang="en-US" altLang="zh-CN"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QQ</a:t>
            </a: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或微信号方式注册。</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5" name="图片 4" descr="注册"/>
          <p:cNvPicPr>
            <a:picLocks noChangeAspect="1"/>
          </p:cNvPicPr>
          <p:nvPr/>
        </p:nvPicPr>
        <p:blipFill>
          <a:blip r:embed="rId1"/>
          <a:stretch>
            <a:fillRect/>
          </a:stretch>
        </p:blipFill>
        <p:spPr>
          <a:xfrm>
            <a:off x="9067164" y="3700117"/>
            <a:ext cx="4953635" cy="7704483"/>
          </a:xfrm>
          <a:prstGeom prst="rect">
            <a:avLst/>
          </a:prstGeom>
        </p:spPr>
      </p:pic>
      <p:pic>
        <p:nvPicPr>
          <p:cNvPr id="6" name="图片 5" descr="登录2"/>
          <p:cNvPicPr>
            <a:picLocks noChangeAspect="1"/>
          </p:cNvPicPr>
          <p:nvPr/>
        </p:nvPicPr>
        <p:blipFill>
          <a:blip r:embed="rId2"/>
          <a:stretch>
            <a:fillRect/>
          </a:stretch>
        </p:blipFill>
        <p:spPr>
          <a:xfrm>
            <a:off x="15339694" y="3514725"/>
            <a:ext cx="4904105" cy="7889875"/>
          </a:xfrm>
          <a:prstGeom prst="rect">
            <a:avLst/>
          </a:prstGeom>
        </p:spPr>
      </p:pic>
      <p:pic>
        <p:nvPicPr>
          <p:cNvPr id="7" name="图片 6"/>
          <p:cNvPicPr>
            <a:picLocks noChangeAspect="1"/>
          </p:cNvPicPr>
          <p:nvPr/>
        </p:nvPicPr>
        <p:blipFill>
          <a:blip r:embed="rId3"/>
          <a:stretch>
            <a:fillRect/>
          </a:stretch>
        </p:blipFill>
        <p:spPr>
          <a:xfrm>
            <a:off x="2800984" y="3489325"/>
            <a:ext cx="4946015" cy="7889875"/>
          </a:xfrm>
          <a:prstGeom prst="rect">
            <a:avLst/>
          </a:prstGeom>
        </p:spPr>
      </p:pic>
      <p:cxnSp>
        <p:nvCxnSpPr>
          <p:cNvPr id="10" name="直线箭头连接符 9"/>
          <p:cNvCxnSpPr>
            <a:stCxn id="7" idx="3"/>
          </p:cNvCxnSpPr>
          <p:nvPr/>
        </p:nvCxnSpPr>
        <p:spPr>
          <a:xfrm flipV="1">
            <a:off x="7746999" y="7416800"/>
            <a:ext cx="1219201" cy="174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直线箭头连接符 11"/>
          <p:cNvCxnSpPr/>
          <p:nvPr/>
        </p:nvCxnSpPr>
        <p:spPr>
          <a:xfrm flipV="1">
            <a:off x="14121763" y="7459662"/>
            <a:ext cx="1219201" cy="174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身份认证</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3048000" y="1930085"/>
            <a:ext cx="20149459"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en-US" altLang="zh-CN"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登录之后，需要进行学生身份认证后，</a:t>
            </a:r>
            <a:r>
              <a:rPr kumimoji="0" lang="en-US" altLang="zh-CN"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端乐跑数据才会关联健身跑体育成绩</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9" name="文本框 8"/>
          <p:cNvSpPr txBox="1"/>
          <p:nvPr/>
        </p:nvSpPr>
        <p:spPr>
          <a:xfrm>
            <a:off x="3297555" y="11451542"/>
            <a:ext cx="406754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2" name="图片 1" descr="未认证"/>
          <p:cNvPicPr>
            <a:picLocks noChangeAspect="1"/>
          </p:cNvPicPr>
          <p:nvPr/>
        </p:nvPicPr>
        <p:blipFill>
          <a:blip r:embed="rId1"/>
          <a:stretch>
            <a:fillRect/>
          </a:stretch>
        </p:blipFill>
        <p:spPr>
          <a:xfrm>
            <a:off x="3126105" y="3005455"/>
            <a:ext cx="4588510" cy="8161655"/>
          </a:xfrm>
          <a:prstGeom prst="rect">
            <a:avLst/>
          </a:prstGeom>
        </p:spPr>
      </p:pic>
      <p:pic>
        <p:nvPicPr>
          <p:cNvPr id="10" name="图片 9" descr="身份认证-学生"/>
          <p:cNvPicPr>
            <a:picLocks noChangeAspect="1"/>
          </p:cNvPicPr>
          <p:nvPr/>
        </p:nvPicPr>
        <p:blipFill>
          <a:blip r:embed="rId2"/>
          <a:stretch>
            <a:fillRect/>
          </a:stretch>
        </p:blipFill>
        <p:spPr>
          <a:xfrm>
            <a:off x="8837295" y="3005455"/>
            <a:ext cx="4629150" cy="8234680"/>
          </a:xfrm>
          <a:prstGeom prst="rect">
            <a:avLst/>
          </a:prstGeom>
        </p:spPr>
      </p:pic>
      <p:pic>
        <p:nvPicPr>
          <p:cNvPr id="15" name="图片 14" descr="审核中"/>
          <p:cNvPicPr>
            <a:picLocks noChangeAspect="1"/>
          </p:cNvPicPr>
          <p:nvPr/>
        </p:nvPicPr>
        <p:blipFill>
          <a:blip r:embed="rId3"/>
          <a:stretch>
            <a:fillRect/>
          </a:stretch>
        </p:blipFill>
        <p:spPr>
          <a:xfrm>
            <a:off x="15075535" y="2870200"/>
            <a:ext cx="4749800" cy="8441690"/>
          </a:xfrm>
          <a:prstGeom prst="rect">
            <a:avLst/>
          </a:prstGeom>
        </p:spPr>
      </p:pic>
      <p:sp>
        <p:nvSpPr>
          <p:cNvPr id="5" name="文本框 4"/>
          <p:cNvSpPr txBox="1"/>
          <p:nvPr/>
        </p:nvSpPr>
        <p:spPr>
          <a:xfrm>
            <a:off x="3126105" y="12065635"/>
            <a:ext cx="4589145" cy="9321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1800" b="1" i="0" u="none" strike="noStrike" cap="none" spc="0" normalizeH="0" baseline="0" dirty="0">
                <a:ln>
                  <a:noFill/>
                </a:ln>
                <a:solidFill>
                  <a:srgbClr val="000000"/>
                </a:solidFill>
                <a:effectLst/>
                <a:uFillTx/>
                <a:latin typeface="+mn-lt"/>
                <a:ea typeface="+mn-ea"/>
                <a:cs typeface="+mn-cs"/>
                <a:sym typeface="Helvetica Light"/>
              </a:rPr>
              <a:t>点击个人</a:t>
            </a:r>
            <a:r>
              <a:rPr kumimoji="0" lang="en-US" altLang="zh-CN" sz="1800" b="1" i="0" u="none" strike="noStrike" cap="none" spc="0" normalizeH="0" baseline="0" dirty="0">
                <a:ln>
                  <a:noFill/>
                </a:ln>
                <a:solidFill>
                  <a:srgbClr val="000000"/>
                </a:solidFill>
                <a:effectLst/>
                <a:uFillTx/>
                <a:latin typeface="+mn-lt"/>
                <a:ea typeface="+mn-ea"/>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头像</a:t>
            </a:r>
            <a:r>
              <a:rPr kumimoji="0" lang="en-US" altLang="zh-CN" sz="1800" b="1" i="0" u="none" strike="noStrike" cap="none" spc="0" normalizeH="0" baseline="0" dirty="0">
                <a:ln>
                  <a:noFill/>
                </a:ln>
                <a:solidFill>
                  <a:srgbClr val="000000"/>
                </a:solidFill>
                <a:effectLst/>
                <a:uFillTx/>
                <a:latin typeface="+mn-lt"/>
                <a:ea typeface="+mn-ea"/>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下方的</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未认证</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即可进入认证界面</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sp>
        <p:nvSpPr>
          <p:cNvPr id="8" name="文本框 7"/>
          <p:cNvSpPr txBox="1"/>
          <p:nvPr/>
        </p:nvSpPr>
        <p:spPr>
          <a:xfrm>
            <a:off x="8996045" y="11452177"/>
            <a:ext cx="4067545"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认证界面</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2" name="文本框 11"/>
          <p:cNvSpPr txBox="1"/>
          <p:nvPr/>
        </p:nvSpPr>
        <p:spPr>
          <a:xfrm>
            <a:off x="8836660" y="12065635"/>
            <a:ext cx="4629785" cy="9321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选择对应</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身份</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并填写对应信息后，点击</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认证</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按钮即可提交认证申请。</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sp>
        <p:nvSpPr>
          <p:cNvPr id="16" name="文本框 15"/>
          <p:cNvSpPr txBox="1"/>
          <p:nvPr/>
        </p:nvSpPr>
        <p:spPr>
          <a:xfrm>
            <a:off x="15443835" y="11452177"/>
            <a:ext cx="4067545"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待审核界面</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8" name="文本框 17"/>
          <p:cNvSpPr txBox="1"/>
          <p:nvPr/>
        </p:nvSpPr>
        <p:spPr>
          <a:xfrm>
            <a:off x="15075535" y="12273280"/>
            <a:ext cx="4749165" cy="5168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提交完认证申请后，等待系统审核即可哦！</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cxnSp>
        <p:nvCxnSpPr>
          <p:cNvPr id="13" name="直线箭头连接符 12"/>
          <p:cNvCxnSpPr/>
          <p:nvPr/>
        </p:nvCxnSpPr>
        <p:spPr>
          <a:xfrm>
            <a:off x="6009004" y="4894264"/>
            <a:ext cx="2827656" cy="10747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直线箭头连接符 16"/>
          <p:cNvCxnSpPr/>
          <p:nvPr/>
        </p:nvCxnSpPr>
        <p:spPr>
          <a:xfrm flipV="1">
            <a:off x="13063590" y="7178110"/>
            <a:ext cx="2011945" cy="31969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认证结果</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5022851" y="2305071"/>
            <a:ext cx="31241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Wingdings" panose="05000000000000000000" pitchFamily="2" charset="2"/>
              <a:buChar char="ü"/>
            </a:pP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认证通过</a:t>
            </a: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8" name="文本框 7"/>
          <p:cNvSpPr txBox="1"/>
          <p:nvPr/>
        </p:nvSpPr>
        <p:spPr>
          <a:xfrm>
            <a:off x="15411451" y="2305071"/>
            <a:ext cx="31241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smtClean="0">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Helvetica Light"/>
              </a:rPr>
              <a:t>认证不通过</a:t>
            </a:r>
            <a:endParaRPr kumimoji="0" lang="zh-CN" altLang="en-US" sz="4000" b="0" i="0" u="none" strike="noStrike" cap="none" spc="0" normalizeH="0" baseline="0" dirty="0">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5" name="图片 4" descr="审核不通过"/>
          <p:cNvPicPr>
            <a:picLocks noChangeAspect="1"/>
          </p:cNvPicPr>
          <p:nvPr/>
        </p:nvPicPr>
        <p:blipFill>
          <a:blip r:embed="rId1"/>
          <a:stretch>
            <a:fillRect/>
          </a:stretch>
        </p:blipFill>
        <p:spPr>
          <a:xfrm>
            <a:off x="14630400" y="4158533"/>
            <a:ext cx="5461000" cy="7703266"/>
          </a:xfrm>
          <a:prstGeom prst="rect">
            <a:avLst/>
          </a:prstGeom>
        </p:spPr>
      </p:pic>
      <p:pic>
        <p:nvPicPr>
          <p:cNvPr id="6" name="图片 5" descr="身份通过"/>
          <p:cNvPicPr>
            <a:picLocks noChangeAspect="1"/>
          </p:cNvPicPr>
          <p:nvPr/>
        </p:nvPicPr>
        <p:blipFill>
          <a:blip r:embed="rId2"/>
          <a:stretch>
            <a:fillRect/>
          </a:stretch>
        </p:blipFill>
        <p:spPr>
          <a:xfrm>
            <a:off x="7744759" y="4114799"/>
            <a:ext cx="5266840" cy="7747000"/>
          </a:xfrm>
          <a:prstGeom prst="rect">
            <a:avLst/>
          </a:prstGeom>
        </p:spPr>
      </p:pic>
      <p:pic>
        <p:nvPicPr>
          <p:cNvPr id="2" name="图片 1"/>
          <p:cNvPicPr>
            <a:picLocks noChangeAspect="1"/>
          </p:cNvPicPr>
          <p:nvPr/>
        </p:nvPicPr>
        <p:blipFill>
          <a:blip r:embed="rId3"/>
          <a:stretch>
            <a:fillRect/>
          </a:stretch>
        </p:blipFill>
        <p:spPr>
          <a:xfrm>
            <a:off x="2260600" y="4165598"/>
            <a:ext cx="5002020" cy="7696201"/>
          </a:xfrm>
          <a:prstGeom prst="rect">
            <a:avLst/>
          </a:prstGeom>
        </p:spPr>
      </p:pic>
      <p:sp>
        <p:nvSpPr>
          <p:cNvPr id="9" name="文本框 8"/>
          <p:cNvSpPr txBox="1"/>
          <p:nvPr/>
        </p:nvSpPr>
        <p:spPr>
          <a:xfrm>
            <a:off x="4368801" y="3407974"/>
            <a:ext cx="812800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我的界面会出现“已认证</a:t>
            </a:r>
            <a:r>
              <a:rPr kumimoji="0" lang="zh-CN" altLang="en-US" sz="2800" b="0" i="0" u="none" strike="noStrike" cap="none" spc="0" normalizeH="0" baseline="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”标志</a:t>
            </a:r>
            <a:endPar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0" name="文本框 9"/>
          <p:cNvSpPr txBox="1"/>
          <p:nvPr/>
        </p:nvSpPr>
        <p:spPr>
          <a:xfrm>
            <a:off x="14859000" y="3120704"/>
            <a:ext cx="574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我的界面会显示“审核未通过”，可以修改信息后重新提交</a:t>
            </a:r>
            <a:endPar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校园乐跑</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2794001" y="2227582"/>
            <a:ext cx="17703800" cy="5937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2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认证通过后，乐跑界面会更新，此时跑步才会关联健身跑体育成绩，同学们可以自主安排参与锻炼</a:t>
            </a:r>
            <a:endParaRPr kumimoji="0" lang="zh-CN" altLang="en-US" sz="32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7" name="图片 6"/>
          <p:cNvPicPr>
            <a:picLocks noChangeAspect="1"/>
          </p:cNvPicPr>
          <p:nvPr/>
        </p:nvPicPr>
        <p:blipFill>
          <a:blip r:embed="rId1"/>
          <a:stretch>
            <a:fillRect/>
          </a:stretch>
        </p:blipFill>
        <p:spPr>
          <a:xfrm>
            <a:off x="9074150" y="3276600"/>
            <a:ext cx="5866252" cy="9144000"/>
          </a:xfrm>
          <a:prstGeom prst="rect">
            <a:avLst/>
          </a:prstGeom>
        </p:spPr>
      </p:pic>
      <p:pic>
        <p:nvPicPr>
          <p:cNvPr id="8" name="图片 7"/>
          <p:cNvPicPr>
            <a:picLocks noChangeAspect="1"/>
          </p:cNvPicPr>
          <p:nvPr/>
        </p:nvPicPr>
        <p:blipFill>
          <a:blip r:embed="rId2"/>
          <a:stretch>
            <a:fillRect/>
          </a:stretch>
        </p:blipFill>
        <p:spPr>
          <a:xfrm>
            <a:off x="1943100" y="3276600"/>
            <a:ext cx="5575300" cy="8864600"/>
          </a:xfrm>
          <a:prstGeom prst="rect">
            <a:avLst/>
          </a:prstGeom>
        </p:spPr>
      </p:pic>
      <p:cxnSp>
        <p:nvCxnSpPr>
          <p:cNvPr id="10" name="直线箭头连接符 9"/>
          <p:cNvCxnSpPr/>
          <p:nvPr/>
        </p:nvCxnSpPr>
        <p:spPr>
          <a:xfrm flipH="1">
            <a:off x="7518400" y="3886200"/>
            <a:ext cx="1606550" cy="1041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文本框 11"/>
          <p:cNvSpPr txBox="1"/>
          <p:nvPr/>
        </p:nvSpPr>
        <p:spPr>
          <a:xfrm rot="19405840">
            <a:off x="7668349" y="4620045"/>
            <a:ext cx="1403350"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400" b="1"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查看排名</a:t>
            </a:r>
            <a:endPar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13" name="图片 12"/>
          <p:cNvPicPr>
            <a:picLocks noChangeAspect="1"/>
          </p:cNvPicPr>
          <p:nvPr/>
        </p:nvPicPr>
        <p:blipFill>
          <a:blip r:embed="rId3"/>
          <a:stretch>
            <a:fillRect/>
          </a:stretch>
        </p:blipFill>
        <p:spPr>
          <a:xfrm>
            <a:off x="16122650" y="3112117"/>
            <a:ext cx="5691908" cy="9308483"/>
          </a:xfrm>
          <a:prstGeom prst="rect">
            <a:avLst/>
          </a:prstGeom>
        </p:spPr>
      </p:pic>
      <p:cxnSp>
        <p:nvCxnSpPr>
          <p:cNvPr id="14" name="直线箭头连接符 13"/>
          <p:cNvCxnSpPr/>
          <p:nvPr/>
        </p:nvCxnSpPr>
        <p:spPr>
          <a:xfrm flipV="1">
            <a:off x="12725400" y="6101372"/>
            <a:ext cx="3397250" cy="333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文本框 16"/>
          <p:cNvSpPr txBox="1"/>
          <p:nvPr/>
        </p:nvSpPr>
        <p:spPr>
          <a:xfrm>
            <a:off x="13722350" y="5463572"/>
            <a:ext cx="1403350"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400" b="1"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运动记录</a:t>
            </a:r>
            <a:endPar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跑步规则说明</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3657601" y="2343172"/>
            <a:ext cx="174243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学校会设置跑步规则和目标要求，在</a:t>
            </a:r>
            <a:r>
              <a:rPr kumimoji="0" lang="en-US" altLang="zh-CN"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乐跑界面可以随时点击查看</a:t>
            </a:r>
            <a:endPar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2" name="图片 1"/>
          <p:cNvPicPr>
            <a:picLocks noChangeAspect="1"/>
          </p:cNvPicPr>
          <p:nvPr/>
        </p:nvPicPr>
        <p:blipFill>
          <a:blip r:embed="rId1"/>
          <a:stretch>
            <a:fillRect/>
          </a:stretch>
        </p:blipFill>
        <p:spPr>
          <a:xfrm>
            <a:off x="3657600" y="3543299"/>
            <a:ext cx="5333999" cy="8674101"/>
          </a:xfrm>
          <a:prstGeom prst="rect">
            <a:avLst/>
          </a:prstGeom>
        </p:spPr>
      </p:pic>
      <p:sp>
        <p:nvSpPr>
          <p:cNvPr id="14" name="文本框 13"/>
          <p:cNvSpPr txBox="1"/>
          <p:nvPr/>
        </p:nvSpPr>
        <p:spPr>
          <a:xfrm>
            <a:off x="10540999" y="5210029"/>
            <a:ext cx="11430001"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一般情况下，单次跑步计入有效成绩需要同时满足以下条件：</a:t>
            </a:r>
            <a:endPar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smtClean="0">
                <a:solidFill>
                  <a:schemeClr val="accent2"/>
                </a:solidFill>
                <a:latin typeface="微软雅黑" panose="020B0503020204020204" charset="-122"/>
                <a:ea typeface="微软雅黑" panose="020B0503020204020204" charset="-122"/>
                <a:cs typeface="微软雅黑" panose="020B0503020204020204" charset="-122"/>
              </a:rPr>
              <a:t>1</a:t>
            </a:r>
            <a:r>
              <a:rPr lang="zh-CN" altLang="en-US" sz="4000" dirty="0" smtClean="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跑步里程达标</a:t>
            </a:r>
            <a:endPar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smtClean="0">
                <a:solidFill>
                  <a:schemeClr val="accent2"/>
                </a:solidFill>
                <a:latin typeface="微软雅黑" panose="020B0503020204020204" charset="-122"/>
                <a:ea typeface="微软雅黑" panose="020B0503020204020204" charset="-122"/>
                <a:cs typeface="微软雅黑" panose="020B0503020204020204" charset="-122"/>
              </a:rPr>
              <a:t>2</a:t>
            </a:r>
            <a:r>
              <a:rPr lang="zh-CN" altLang="en-US" sz="4000" dirty="0" smtClean="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速度在要求范围内</a:t>
            </a:r>
            <a:endPar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smtClean="0">
                <a:solidFill>
                  <a:schemeClr val="accent2"/>
                </a:solidFill>
                <a:latin typeface="微软雅黑" panose="020B0503020204020204" charset="-122"/>
                <a:ea typeface="微软雅黑" panose="020B0503020204020204" charset="-122"/>
                <a:cs typeface="微软雅黑" panose="020B0503020204020204" charset="-122"/>
              </a:rPr>
              <a:t>3</a:t>
            </a:r>
            <a:r>
              <a:rPr lang="zh-CN" altLang="en-US" sz="4000" dirty="0" smtClean="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smtClean="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跑步时经过所有系统分配的打卡点位置（开启跑步后，经过时会自动打卡）</a:t>
            </a: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常规跑步流程</a:t>
            </a:r>
            <a:endParaRPr lang="zh-CN" altLang="en-US" kern="1200" dirty="0">
              <a:latin typeface="Arial" panose="020B0604020202020204" pitchFamily="34" charset="0"/>
              <a:ea typeface="微软雅黑" panose="020B0503020204020204" charset="-122"/>
              <a:cs typeface="+mn-ea"/>
            </a:endParaRPr>
          </a:p>
        </p:txBody>
      </p:sp>
      <p:pic>
        <p:nvPicPr>
          <p:cNvPr id="2" name="图片 1" descr="开始乐跑"/>
          <p:cNvPicPr>
            <a:picLocks noChangeAspect="1"/>
          </p:cNvPicPr>
          <p:nvPr/>
        </p:nvPicPr>
        <p:blipFill>
          <a:blip r:embed="rId1"/>
          <a:stretch>
            <a:fillRect/>
          </a:stretch>
        </p:blipFill>
        <p:spPr>
          <a:xfrm>
            <a:off x="5328920" y="2444115"/>
            <a:ext cx="4003040" cy="7114540"/>
          </a:xfrm>
          <a:prstGeom prst="rect">
            <a:avLst/>
          </a:prstGeom>
        </p:spPr>
      </p:pic>
      <p:pic>
        <p:nvPicPr>
          <p:cNvPr id="3" name="图片 2" descr="健康提醒"/>
          <p:cNvPicPr>
            <a:picLocks noChangeAspect="1"/>
          </p:cNvPicPr>
          <p:nvPr/>
        </p:nvPicPr>
        <p:blipFill>
          <a:blip r:embed="rId2"/>
          <a:stretch>
            <a:fillRect/>
          </a:stretch>
        </p:blipFill>
        <p:spPr>
          <a:xfrm>
            <a:off x="871220" y="2444115"/>
            <a:ext cx="4003040" cy="7114540"/>
          </a:xfrm>
          <a:prstGeom prst="rect">
            <a:avLst/>
          </a:prstGeom>
        </p:spPr>
      </p:pic>
      <p:pic>
        <p:nvPicPr>
          <p:cNvPr id="5" name="图片 4" descr="开始乐跑123"/>
          <p:cNvPicPr>
            <a:picLocks noChangeAspect="1"/>
          </p:cNvPicPr>
          <p:nvPr/>
        </p:nvPicPr>
        <p:blipFill>
          <a:blip r:embed="rId3"/>
          <a:stretch>
            <a:fillRect/>
          </a:stretch>
        </p:blipFill>
        <p:spPr>
          <a:xfrm>
            <a:off x="9845675" y="2429510"/>
            <a:ext cx="4152900" cy="7129145"/>
          </a:xfrm>
          <a:prstGeom prst="rect">
            <a:avLst/>
          </a:prstGeom>
        </p:spPr>
      </p:pic>
      <p:pic>
        <p:nvPicPr>
          <p:cNvPr id="7" name="图片 6" descr="结束乐跑"/>
          <p:cNvPicPr>
            <a:picLocks noChangeAspect="1"/>
          </p:cNvPicPr>
          <p:nvPr/>
        </p:nvPicPr>
        <p:blipFill>
          <a:blip r:embed="rId4"/>
          <a:stretch>
            <a:fillRect/>
          </a:stretch>
        </p:blipFill>
        <p:spPr>
          <a:xfrm>
            <a:off x="19511645" y="2444115"/>
            <a:ext cx="4141470" cy="7144385"/>
          </a:xfrm>
          <a:prstGeom prst="rect">
            <a:avLst/>
          </a:prstGeom>
        </p:spPr>
      </p:pic>
      <p:sp>
        <p:nvSpPr>
          <p:cNvPr id="8" name="文本框 7"/>
          <p:cNvSpPr txBox="1"/>
          <p:nvPr/>
        </p:nvSpPr>
        <p:spPr>
          <a:xfrm>
            <a:off x="871220" y="9629140"/>
            <a:ext cx="4003675" cy="9321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1.</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在主界面点击开始乐跑后</a:t>
            </a:r>
            <a:r>
              <a:rPr kumimoji="0" lang="zh-CN" altLang="en-US" sz="1800" b="1" i="0" u="none" strike="noStrike" cap="none" spc="0" normalizeH="0" baseline="0" dirty="0" smtClean="0">
                <a:ln>
                  <a:noFill/>
                </a:ln>
                <a:solidFill>
                  <a:srgbClr val="000000"/>
                </a:solidFill>
                <a:effectLst/>
                <a:uFillTx/>
                <a:latin typeface="+mn-lt"/>
                <a:ea typeface="宋体" panose="02010600030101010101" pitchFamily="2" charset="-122"/>
                <a:cs typeface="+mn-cs"/>
                <a:sym typeface="Helvetica Light"/>
              </a:rPr>
              <a:t>，确认安全提醒后，点击</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进入乐跑</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sp>
        <p:nvSpPr>
          <p:cNvPr id="9" name="文本框 8"/>
          <p:cNvSpPr txBox="1"/>
          <p:nvPr/>
        </p:nvSpPr>
        <p:spPr>
          <a:xfrm>
            <a:off x="5252085" y="9628753"/>
            <a:ext cx="4294505" cy="9335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2.</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此时会进入</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乐跑主界面</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smtClean="0">
                <a:ln>
                  <a:noFill/>
                </a:ln>
                <a:solidFill>
                  <a:srgbClr val="000000"/>
                </a:solidFill>
                <a:effectLst/>
                <a:uFillTx/>
                <a:latin typeface="+mn-lt"/>
                <a:ea typeface="宋体" panose="02010600030101010101" pitchFamily="2" charset="-122"/>
                <a:cs typeface="+mn-cs"/>
                <a:sym typeface="Helvetica Light"/>
              </a:rPr>
              <a:t>，可以随时点击问号图标查看本次跑步标准</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sp>
        <p:nvSpPr>
          <p:cNvPr id="10" name="文本框 9"/>
          <p:cNvSpPr txBox="1"/>
          <p:nvPr/>
        </p:nvSpPr>
        <p:spPr>
          <a:xfrm>
            <a:off x="9784080" y="9624204"/>
            <a:ext cx="4295775" cy="134908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1800" b="1" i="0" u="none" strike="noStrike" cap="none" spc="0" normalizeH="0" baseline="0" dirty="0" smtClean="0">
                <a:ln>
                  <a:noFill/>
                </a:ln>
                <a:solidFill>
                  <a:srgbClr val="000000"/>
                </a:solidFill>
                <a:effectLst/>
                <a:uFillTx/>
                <a:latin typeface="+mn-lt"/>
                <a:ea typeface="宋体" panose="02010600030101010101" pitchFamily="2" charset="-122"/>
                <a:cs typeface="+mn-cs"/>
                <a:sym typeface="Helvetica Light"/>
              </a:rPr>
              <a:t>3.</a:t>
            </a:r>
            <a:r>
              <a:rPr kumimoji="0" lang="zh-CN" altLang="en-US" sz="1800" b="1" i="0" u="none" strike="noStrike" cap="none" spc="0" normalizeH="0" baseline="0" dirty="0" smtClean="0">
                <a:ln>
                  <a:noFill/>
                </a:ln>
                <a:solidFill>
                  <a:srgbClr val="000000"/>
                </a:solidFill>
                <a:effectLst/>
                <a:uFillTx/>
                <a:latin typeface="+mn-lt"/>
                <a:ea typeface="宋体" panose="02010600030101010101" pitchFamily="2" charset="-122"/>
                <a:cs typeface="+mn-cs"/>
                <a:sym typeface="Helvetica Light"/>
              </a:rPr>
              <a:t>系统会随机分配打卡点，打卡点位置就是你本次跑步要经过的地方哦，点击“开始乐跑”即可开始计时跑步</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pic>
        <p:nvPicPr>
          <p:cNvPr id="12" name="图片 11" descr="长按暂停"/>
          <p:cNvPicPr>
            <a:picLocks noChangeAspect="1"/>
          </p:cNvPicPr>
          <p:nvPr/>
        </p:nvPicPr>
        <p:blipFill>
          <a:blip r:embed="rId5"/>
          <a:stretch>
            <a:fillRect/>
          </a:stretch>
        </p:blipFill>
        <p:spPr>
          <a:xfrm>
            <a:off x="14540230" y="2444115"/>
            <a:ext cx="4194810" cy="7225030"/>
          </a:xfrm>
          <a:prstGeom prst="rect">
            <a:avLst/>
          </a:prstGeom>
        </p:spPr>
      </p:pic>
      <p:sp>
        <p:nvSpPr>
          <p:cNvPr id="13" name="文本框 12"/>
          <p:cNvSpPr txBox="1"/>
          <p:nvPr/>
        </p:nvSpPr>
        <p:spPr>
          <a:xfrm>
            <a:off x="14596745" y="9649287"/>
            <a:ext cx="4138930" cy="134908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4.</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运动过程中可以点击</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长按暂停</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按钮</a:t>
            </a:r>
            <a:r>
              <a:rPr kumimoji="0" lang="zh-CN" altLang="en-US" sz="1800" b="1" i="0" u="none" strike="noStrike" cap="none" spc="0" normalizeH="0" baseline="0" dirty="0" smtClean="0">
                <a:ln>
                  <a:noFill/>
                </a:ln>
                <a:solidFill>
                  <a:srgbClr val="000000"/>
                </a:solidFill>
                <a:effectLst/>
                <a:uFillTx/>
                <a:latin typeface="+mn-lt"/>
                <a:ea typeface="宋体" panose="02010600030101010101" pitchFamily="2" charset="-122"/>
                <a:cs typeface="+mn-cs"/>
                <a:sym typeface="Helvetica Light"/>
              </a:rPr>
              <a:t>，可</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暂停稍作</a:t>
            </a:r>
            <a:r>
              <a:rPr kumimoji="0" lang="zh-CN" altLang="en-US" sz="1800" b="1" i="0" u="none" strike="noStrike" cap="none" spc="0" normalizeH="0" baseline="0" dirty="0" smtClean="0">
                <a:ln>
                  <a:noFill/>
                </a:ln>
                <a:solidFill>
                  <a:srgbClr val="000000"/>
                </a:solidFill>
                <a:effectLst/>
                <a:uFillTx/>
                <a:latin typeface="+mn-lt"/>
                <a:ea typeface="宋体" panose="02010600030101010101" pitchFamily="2" charset="-122"/>
                <a:cs typeface="+mn-cs"/>
                <a:sym typeface="Helvetica Light"/>
              </a:rPr>
              <a:t>休息！此期间跑步暂停，不统计数据。</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sp>
        <p:nvSpPr>
          <p:cNvPr id="14" name="文本框 13"/>
          <p:cNvSpPr txBox="1"/>
          <p:nvPr/>
        </p:nvSpPr>
        <p:spPr>
          <a:xfrm>
            <a:off x="19514185" y="9700087"/>
            <a:ext cx="4138930" cy="134908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5.</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运动暂停后，点击</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继续</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则可继续开始跑步；点击</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结束</a:t>
            </a:r>
            <a:r>
              <a:rPr kumimoji="0" lang="en-US" altLang="zh-CN"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a:t>
            </a:r>
            <a:r>
              <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rPr>
              <a:t>即可结束当前</a:t>
            </a:r>
            <a:r>
              <a:rPr kumimoji="0" lang="zh-CN" altLang="en-US" sz="1800" b="1" i="0" u="none" strike="noStrike" cap="none" spc="0" normalizeH="0" baseline="0" dirty="0" smtClean="0">
                <a:ln>
                  <a:noFill/>
                </a:ln>
                <a:solidFill>
                  <a:srgbClr val="000000"/>
                </a:solidFill>
                <a:effectLst/>
                <a:uFillTx/>
                <a:latin typeface="+mn-lt"/>
                <a:ea typeface="宋体" panose="02010600030101010101" pitchFamily="2" charset="-122"/>
                <a:cs typeface="+mn-cs"/>
                <a:sym typeface="Helvetica Light"/>
              </a:rPr>
              <a:t>跑步并生成跑步记录</a:t>
            </a:r>
            <a:endParaRPr kumimoji="0" lang="zh-CN" altLang="en-US" sz="1800" b="1" i="0" u="none" strike="noStrike" cap="none" spc="0" normalizeH="0" baseline="0" dirty="0">
              <a:ln>
                <a:noFill/>
              </a:ln>
              <a:solidFill>
                <a:srgbClr val="000000"/>
              </a:solidFill>
              <a:effectLst/>
              <a:uFillTx/>
              <a:latin typeface="+mn-lt"/>
              <a:ea typeface="宋体" panose="02010600030101010101" pitchFamily="2" charset="-122"/>
              <a:cs typeface="+mn-cs"/>
              <a:sym typeface="Helvetica Light"/>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smtClean="0">
                <a:latin typeface="Arial" panose="020B0604020202020204" pitchFamily="34" charset="0"/>
                <a:ea typeface="微软雅黑" panose="020B0503020204020204" charset="-122"/>
                <a:cs typeface="+mn-ea"/>
              </a:rPr>
              <a:t>其他功能</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3657601" y="2343787"/>
            <a:ext cx="17424399" cy="716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smtClean="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认证通过后，运动才会关联健身跑体育成绩，同学们可以自主参与课外锻炼</a:t>
            </a:r>
            <a:endPar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7" name="图片 6" descr="2"/>
          <p:cNvPicPr>
            <a:picLocks noChangeAspect="1"/>
          </p:cNvPicPr>
          <p:nvPr/>
        </p:nvPicPr>
        <p:blipFill>
          <a:blip r:embed="rId1"/>
          <a:stretch>
            <a:fillRect/>
          </a:stretch>
        </p:blipFill>
        <p:spPr>
          <a:xfrm>
            <a:off x="6762750" y="3430905"/>
            <a:ext cx="5535930" cy="9227185"/>
          </a:xfrm>
          <a:prstGeom prst="rect">
            <a:avLst/>
          </a:prstGeom>
        </p:spPr>
      </p:pic>
      <p:pic>
        <p:nvPicPr>
          <p:cNvPr id="8" name="图片 7" descr="3"/>
          <p:cNvPicPr>
            <a:picLocks noChangeAspect="1"/>
          </p:cNvPicPr>
          <p:nvPr/>
        </p:nvPicPr>
        <p:blipFill>
          <a:blip r:embed="rId2"/>
          <a:stretch>
            <a:fillRect/>
          </a:stretch>
        </p:blipFill>
        <p:spPr>
          <a:xfrm>
            <a:off x="1002665" y="3430905"/>
            <a:ext cx="5535930" cy="9227185"/>
          </a:xfrm>
          <a:prstGeom prst="rect">
            <a:avLst/>
          </a:prstGeom>
        </p:spPr>
      </p:pic>
      <p:pic>
        <p:nvPicPr>
          <p:cNvPr id="9" name="图片 8" descr="4"/>
          <p:cNvPicPr>
            <a:picLocks noChangeAspect="1"/>
          </p:cNvPicPr>
          <p:nvPr/>
        </p:nvPicPr>
        <p:blipFill>
          <a:blip r:embed="rId3"/>
          <a:stretch>
            <a:fillRect/>
          </a:stretch>
        </p:blipFill>
        <p:spPr>
          <a:xfrm>
            <a:off x="12492355" y="3430905"/>
            <a:ext cx="5535930" cy="9227185"/>
          </a:xfrm>
          <a:prstGeom prst="rect">
            <a:avLst/>
          </a:prstGeom>
        </p:spPr>
      </p:pic>
      <p:pic>
        <p:nvPicPr>
          <p:cNvPr id="10" name="图片 9" descr="3(1)"/>
          <p:cNvPicPr>
            <a:picLocks noChangeAspect="1"/>
          </p:cNvPicPr>
          <p:nvPr/>
        </p:nvPicPr>
        <p:blipFill>
          <a:blip r:embed="rId4"/>
          <a:stretch>
            <a:fillRect/>
          </a:stretch>
        </p:blipFill>
        <p:spPr>
          <a:xfrm>
            <a:off x="18237835" y="3430905"/>
            <a:ext cx="5521960" cy="9227185"/>
          </a:xfrm>
          <a:prstGeom prst="rect">
            <a:avLst/>
          </a:prstGeom>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2.pn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1457</Words>
  <Application>WPS 演示</Application>
  <PresentationFormat>自定义</PresentationFormat>
  <Paragraphs>123</Paragraphs>
  <Slides>12</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宋体</vt:lpstr>
      <vt:lpstr>Wingdings</vt:lpstr>
      <vt:lpstr>Helvetica Light</vt:lpstr>
      <vt:lpstr>微软雅黑</vt:lpstr>
      <vt:lpstr>Helvetica Neue</vt:lpstr>
      <vt:lpstr>Helvetica</vt:lpstr>
      <vt:lpstr>PingFang SC Light</vt:lpstr>
      <vt:lpstr>Heiti SC Light</vt:lpstr>
      <vt:lpstr>Arial Unicode MS</vt:lpstr>
      <vt:lpstr>Segoe Print</vt:lpstr>
      <vt:lpstr>White</vt:lpstr>
      <vt:lpstr>PowerPoint 演示文稿</vt:lpstr>
      <vt:lpstr>PowerPoint 演示文稿</vt:lpstr>
      <vt:lpstr>注册登录</vt:lpstr>
      <vt:lpstr>身份认证</vt:lpstr>
      <vt:lpstr>认证结果</vt:lpstr>
      <vt:lpstr>校园乐跑</vt:lpstr>
      <vt:lpstr>跑步规则说明</vt:lpstr>
      <vt:lpstr>常规跑步流程</vt:lpstr>
      <vt:lpstr>其他功能</vt:lpstr>
      <vt:lpstr>常见问题</vt:lpstr>
      <vt:lpstr>意见反馈</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1508</cp:revision>
  <cp:lastPrinted>2017-06-07T09:57:00Z</cp:lastPrinted>
  <dcterms:created xsi:type="dcterms:W3CDTF">2017-08-15T01:48:00Z</dcterms:created>
  <dcterms:modified xsi:type="dcterms:W3CDTF">2017-09-05T01:22:08Z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2052-10.1.0.6747</vt:lpwstr>
  </property>
</Properties>
</file>