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60"/>
  </p:handoutMasterIdLst>
  <p:sldIdLst>
    <p:sldId id="1073" r:id="rId3"/>
    <p:sldId id="1094" r:id="rId5"/>
    <p:sldId id="929" r:id="rId6"/>
    <p:sldId id="1064" r:id="rId7"/>
    <p:sldId id="1072" r:id="rId8"/>
    <p:sldId id="1136" r:id="rId9"/>
    <p:sldId id="1120" r:id="rId10"/>
    <p:sldId id="1121" r:id="rId11"/>
    <p:sldId id="1065" r:id="rId12"/>
    <p:sldId id="1033" r:id="rId13"/>
    <p:sldId id="1119" r:id="rId14"/>
    <p:sldId id="1096" r:id="rId15"/>
    <p:sldId id="1109" r:id="rId16"/>
    <p:sldId id="1134" r:id="rId17"/>
    <p:sldId id="1122" r:id="rId18"/>
    <p:sldId id="1123" r:id="rId19"/>
    <p:sldId id="1135" r:id="rId20"/>
    <p:sldId id="1124" r:id="rId21"/>
    <p:sldId id="1139" r:id="rId22"/>
    <p:sldId id="1140" r:id="rId23"/>
    <p:sldId id="1141" r:id="rId24"/>
    <p:sldId id="1142" r:id="rId25"/>
    <p:sldId id="1143" r:id="rId26"/>
    <p:sldId id="1144" r:id="rId27"/>
    <p:sldId id="1145" r:id="rId28"/>
    <p:sldId id="1146" r:id="rId29"/>
    <p:sldId id="1147" r:id="rId30"/>
    <p:sldId id="1148" r:id="rId31"/>
    <p:sldId id="1149" r:id="rId32"/>
    <p:sldId id="1150" r:id="rId33"/>
    <p:sldId id="1151" r:id="rId34"/>
    <p:sldId id="1152" r:id="rId35"/>
    <p:sldId id="1153" r:id="rId36"/>
    <p:sldId id="1154" r:id="rId37"/>
    <p:sldId id="1155" r:id="rId38"/>
    <p:sldId id="1156" r:id="rId39"/>
    <p:sldId id="1157" r:id="rId40"/>
    <p:sldId id="1158" r:id="rId41"/>
    <p:sldId id="1159" r:id="rId42"/>
    <p:sldId id="1160" r:id="rId43"/>
    <p:sldId id="1161" r:id="rId44"/>
    <p:sldId id="1162" r:id="rId45"/>
    <p:sldId id="1163" r:id="rId46"/>
    <p:sldId id="1164" r:id="rId47"/>
    <p:sldId id="1166" r:id="rId48"/>
    <p:sldId id="1125" r:id="rId49"/>
    <p:sldId id="1126" r:id="rId50"/>
    <p:sldId id="1127" r:id="rId51"/>
    <p:sldId id="1128" r:id="rId52"/>
    <p:sldId id="1129" r:id="rId53"/>
    <p:sldId id="1130" r:id="rId54"/>
    <p:sldId id="1131" r:id="rId55"/>
    <p:sldId id="1132" r:id="rId56"/>
    <p:sldId id="1133" r:id="rId57"/>
    <p:sldId id="1138" r:id="rId58"/>
    <p:sldId id="1137" r:id="rId59"/>
  </p:sldIdLst>
  <p:sldSz cx="9144000" cy="5143500" type="screen16x9"/>
  <p:notesSz cx="6858000" cy="9144000"/>
  <p:embeddedFontLst>
    <p:embeddedFont>
      <p:font typeface="微软雅黑" panose="020B0503020204020204" pitchFamily="34" charset="-122"/>
      <p:regular r:id="rId64"/>
    </p:embeddedFont>
    <p:embeddedFont>
      <p:font typeface="Arial Rounded MT Bold" panose="020F0704030504030204" pitchFamily="34" charset="0"/>
      <p:regular r:id="rId65"/>
    </p:embeddedFont>
    <p:embeddedFont>
      <p:font typeface="楷体" panose="02010609060101010101" pitchFamily="49" charset="-122"/>
      <p:regular r:id="rId66"/>
    </p:embeddedFont>
    <p:embeddedFont>
      <p:font typeface="Calibri" panose="020F0502020204030204" charset="0"/>
      <p:regular r:id="rId67"/>
      <p:bold r:id="rId68"/>
      <p:italic r:id="rId69"/>
      <p:boldItalic r:id="rId70"/>
    </p:embeddedFont>
    <p:embeddedFont>
      <p:font typeface="黑体" panose="02010609060101010101" pitchFamily="49" charset="-122"/>
      <p:regular r:id="rId71"/>
    </p:embeddedFont>
  </p:embeddedFontLst>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F33"/>
    <a:srgbClr val="004A82"/>
    <a:srgbClr val="E60012"/>
    <a:srgbClr val="0066FF"/>
    <a:srgbClr val="66CCFF"/>
    <a:srgbClr val="FFCCCC"/>
    <a:srgbClr val="FFCC99"/>
    <a:srgbClr val="DDDDDD"/>
    <a:srgbClr val="BFBFB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79563" autoAdjust="0"/>
  </p:normalViewPr>
  <p:slideViewPr>
    <p:cSldViewPr showGuides="1">
      <p:cViewPr>
        <p:scale>
          <a:sx n="50" d="100"/>
          <a:sy n="50" d="100"/>
        </p:scale>
        <p:origin x="-821" y="-149"/>
      </p:cViewPr>
      <p:guideLst>
        <p:guide orient="horz" pos="1715"/>
        <p:guide pos="2869"/>
      </p:guideLst>
    </p:cSldViewPr>
  </p:slideViewPr>
  <p:outlineViewPr>
    <p:cViewPr>
      <p:scale>
        <a:sx n="33" d="100"/>
        <a:sy n="33" d="100"/>
      </p:scale>
      <p:origin x="0" y="4334"/>
    </p:cViewPr>
  </p:outlineViewPr>
  <p:notesTextViewPr>
    <p:cViewPr>
      <p:scale>
        <a:sx n="75" d="100"/>
        <a:sy n="75"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font" Target="fonts/font8.fntdata"/><Relationship Id="rId70" Type="http://schemas.openxmlformats.org/officeDocument/2006/relationships/font" Target="fonts/font7.fntdata"/><Relationship Id="rId7" Type="http://schemas.openxmlformats.org/officeDocument/2006/relationships/slide" Target="slides/slide4.xml"/><Relationship Id="rId69" Type="http://schemas.openxmlformats.org/officeDocument/2006/relationships/font" Target="fonts/font6.fntdata"/><Relationship Id="rId68" Type="http://schemas.openxmlformats.org/officeDocument/2006/relationships/font" Target="fonts/font5.fntdata"/><Relationship Id="rId67" Type="http://schemas.openxmlformats.org/officeDocument/2006/relationships/font" Target="fonts/font4.fntdata"/><Relationship Id="rId66" Type="http://schemas.openxmlformats.org/officeDocument/2006/relationships/font" Target="fonts/font3.fntdata"/><Relationship Id="rId65" Type="http://schemas.openxmlformats.org/officeDocument/2006/relationships/font" Target="fonts/font2.fntdata"/><Relationship Id="rId64" Type="http://schemas.openxmlformats.org/officeDocument/2006/relationships/font" Target="fonts/font1.fntdata"/><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AF551-2784-4572-94A8-CD2A5E3732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D23BB-3132-41AE-8865-7B7CA0BDB7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solidFill>
                <a:srgbClr val="FF0000"/>
              </a:solidFill>
            </a:endParaRPr>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mtClean="0"/>
              <a:t>1.</a:t>
            </a:r>
            <a:r>
              <a:rPr lang="zh-CN" altLang="en-US" smtClean="0"/>
              <a:t>突出“各类课程”，包括了思政课、文史哲、自然科学等。</a:t>
            </a:r>
            <a:endParaRPr lang="en-US" altLang="zh-CN" smtClean="0"/>
          </a:p>
          <a:p>
            <a:r>
              <a:rPr lang="en-US" altLang="zh-CN" smtClean="0"/>
              <a:t>2.</a:t>
            </a:r>
            <a:r>
              <a:rPr lang="zh-CN" altLang="en-US" smtClean="0"/>
              <a:t>教学各环节：课程本身（备课，教材，理论和知识，能力训练，教学方法，课堂，课外）。教学管理。教学环境，等。即“三圈三全十育人”。</a:t>
            </a:r>
            <a:endParaRPr lang="en-US" altLang="zh-CN" smtClean="0"/>
          </a:p>
          <a:p>
            <a:r>
              <a:rPr lang="en-US" altLang="zh-CN" smtClean="0"/>
              <a:t>3.</a:t>
            </a:r>
            <a:r>
              <a:rPr lang="zh-CN" altLang="en-US" smtClean="0"/>
              <a:t>作为专业的“教指委”和二级学院领导在此方面应该可以具体指导甚至辅导一线专业课程教师的课程思政工作和实践，另一方面，能够从教师的课程实践中敏锐地捕捉到并能评价教师有意识（设计的）的和无意识呈现出来的思政元素。</a:t>
            </a:r>
            <a:endParaRPr lang="en-US" altLang="zh-CN" smtClean="0"/>
          </a:p>
          <a:p>
            <a:endParaRPr lang="en-US" altLang="zh-CN" smtClean="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mtClean="0"/>
              <a:t>1.</a:t>
            </a:r>
            <a:r>
              <a:rPr lang="zh-CN" altLang="en-US" smtClean="0"/>
              <a:t>突出“各类课程”，包括了思政课、文史哲、自然科学等。</a:t>
            </a:r>
            <a:endParaRPr lang="en-US" altLang="zh-CN" smtClean="0"/>
          </a:p>
          <a:p>
            <a:r>
              <a:rPr lang="en-US" altLang="zh-CN" smtClean="0"/>
              <a:t>2.</a:t>
            </a:r>
            <a:r>
              <a:rPr lang="zh-CN" altLang="en-US" smtClean="0"/>
              <a:t>教学各环节：课程本身（备课，教材，理论和知识，能力训练，教学方法，课堂，课外）。教学管理。教学环境，等。即“三全育人”。</a:t>
            </a:r>
            <a:endParaRPr lang="en-US" altLang="zh-CN" smtClean="0"/>
          </a:p>
          <a:p>
            <a:endParaRPr lang="en-US" altLang="zh-CN" smtClean="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a:solidFill>
                  <a:schemeClr val="tx1"/>
                </a:solidFill>
                <a:latin typeface="+mn-lt"/>
                <a:ea typeface="+mn-ea"/>
                <a:cs typeface="+mn-cs"/>
              </a:rPr>
              <a:t>    1.2017</a:t>
            </a:r>
            <a:r>
              <a:rPr lang="zh-CN" altLang="en-US" sz="1200" kern="1200" dirty="0">
                <a:solidFill>
                  <a:schemeClr val="tx1"/>
                </a:solidFill>
                <a:latin typeface="+mn-lt"/>
                <a:ea typeface="+mn-ea"/>
                <a:cs typeface="+mn-cs"/>
              </a:rPr>
              <a:t>年</a:t>
            </a:r>
            <a:r>
              <a:rPr lang="en-US" sz="1200" kern="1200" dirty="0">
                <a:solidFill>
                  <a:schemeClr val="tx1"/>
                </a:solidFill>
                <a:latin typeface="+mn-lt"/>
                <a:ea typeface="+mn-ea"/>
                <a:cs typeface="+mn-cs"/>
              </a:rPr>
              <a:t>5</a:t>
            </a:r>
            <a:r>
              <a:rPr lang="zh-CN" altLang="en-US" sz="1200" kern="1200" dirty="0">
                <a:solidFill>
                  <a:schemeClr val="tx1"/>
                </a:solidFill>
                <a:latin typeface="+mn-lt"/>
                <a:ea typeface="+mn-ea"/>
                <a:cs typeface="+mn-cs"/>
              </a:rPr>
              <a:t>月</a:t>
            </a:r>
            <a:r>
              <a:rPr lang="en-US" sz="1200" kern="1200" dirty="0">
                <a:solidFill>
                  <a:schemeClr val="tx1"/>
                </a:solidFill>
                <a:latin typeface="+mn-lt"/>
                <a:ea typeface="+mn-ea"/>
                <a:cs typeface="+mn-cs"/>
              </a:rPr>
              <a:t>3</a:t>
            </a:r>
            <a:r>
              <a:rPr lang="zh-CN" altLang="en-US" sz="1200" kern="1200" dirty="0">
                <a:solidFill>
                  <a:schemeClr val="tx1"/>
                </a:solidFill>
                <a:latin typeface="+mn-lt"/>
                <a:ea typeface="+mn-ea"/>
                <a:cs typeface="+mn-cs"/>
              </a:rPr>
              <a:t>日，习近平总书记在考察中国政法大学时发表的重要讲话中指出，青年时期是培养和训练科学思维方法和思维能力的关键时期，养成了</a:t>
            </a:r>
            <a:r>
              <a:rPr lang="zh-CN" altLang="en-US" sz="1200" b="1" kern="1200" dirty="0">
                <a:solidFill>
                  <a:schemeClr val="tx1"/>
                </a:solidFill>
                <a:latin typeface="黑体" panose="02010609060101010101" pitchFamily="49" charset="-122"/>
                <a:ea typeface="黑体" panose="02010609060101010101" pitchFamily="49" charset="-122"/>
                <a:cs typeface="+mn-cs"/>
              </a:rPr>
              <a:t>历史思维、辩证思维、系统思维、创造思维的习惯</a:t>
            </a:r>
            <a:r>
              <a:rPr lang="zh-CN" altLang="en-US" sz="1200" kern="1200" dirty="0">
                <a:solidFill>
                  <a:schemeClr val="tx1"/>
                </a:solidFill>
                <a:latin typeface="+mn-lt"/>
                <a:ea typeface="+mn-ea"/>
                <a:cs typeface="+mn-cs"/>
              </a:rPr>
              <a:t>，终身受用。</a:t>
            </a:r>
            <a:endParaRPr lang="en-US" altLang="zh-CN" sz="1200" kern="1200" dirty="0">
              <a:solidFill>
                <a:schemeClr val="tx1"/>
              </a:solidFill>
              <a:latin typeface="+mn-lt"/>
              <a:ea typeface="+mn-ea"/>
              <a:cs typeface="+mn-cs"/>
            </a:endParaRPr>
          </a:p>
          <a:p>
            <a:r>
              <a:rPr lang="en-US" altLang="zh-CN" sz="1200" kern="1200" dirty="0">
                <a:solidFill>
                  <a:schemeClr val="tx1"/>
                </a:solidFill>
                <a:latin typeface="+mn-lt"/>
                <a:ea typeface="+mn-ea"/>
                <a:cs typeface="+mn-cs"/>
              </a:rPr>
              <a:t>    2.</a:t>
            </a:r>
            <a:r>
              <a:rPr lang="zh-CN" altLang="en-US" sz="1200" kern="1200" dirty="0">
                <a:solidFill>
                  <a:schemeClr val="tx1"/>
                </a:solidFill>
                <a:latin typeface="+mn-lt"/>
                <a:ea typeface="+mn-ea"/>
                <a:cs typeface="+mn-cs"/>
              </a:rPr>
              <a:t>通过</a:t>
            </a:r>
            <a:r>
              <a:rPr lang="zh-CN" altLang="en-US" sz="1200" b="1" kern="1200" dirty="0">
                <a:solidFill>
                  <a:schemeClr val="tx1"/>
                </a:solidFill>
                <a:latin typeface="+mn-lt"/>
                <a:ea typeface="+mn-ea"/>
                <a:cs typeface="+mn-cs"/>
              </a:rPr>
              <a:t>培养科学思维能力为其思想政治定力固基强柱。</a:t>
            </a:r>
            <a:endParaRPr lang="en-US" altLang="zh-CN"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latin typeface="+mn-lt"/>
                <a:ea typeface="+mn-ea"/>
                <a:cs typeface="+mn-cs"/>
              </a:rPr>
              <a:t>    3.</a:t>
            </a:r>
            <a:r>
              <a:rPr lang="zh-CN" altLang="en-US" sz="1200" kern="1200" dirty="0">
                <a:solidFill>
                  <a:schemeClr val="tx1"/>
                </a:solidFill>
                <a:latin typeface="+mn-lt"/>
                <a:ea typeface="+mn-ea"/>
                <a:cs typeface="+mn-cs"/>
              </a:rPr>
              <a:t>培养</a:t>
            </a:r>
            <a:r>
              <a:rPr lang="zh-CN" altLang="en-US" sz="1200" b="1" kern="1200" dirty="0">
                <a:solidFill>
                  <a:schemeClr val="tx1"/>
                </a:solidFill>
                <a:latin typeface="+mn-lt"/>
                <a:ea typeface="+mn-ea"/>
                <a:cs typeface="+mn-cs"/>
              </a:rPr>
              <a:t>思想政治认识</a:t>
            </a:r>
            <a:r>
              <a:rPr lang="zh-CN" altLang="en-US" sz="1200" kern="1200" dirty="0">
                <a:solidFill>
                  <a:schemeClr val="tx1"/>
                </a:solidFill>
                <a:latin typeface="+mn-lt"/>
                <a:ea typeface="+mn-ea"/>
                <a:cs typeface="+mn-cs"/>
              </a:rPr>
              <a:t>与培养</a:t>
            </a:r>
            <a:r>
              <a:rPr lang="zh-CN" altLang="en-US" sz="1200" b="1" kern="1200" dirty="0">
                <a:solidFill>
                  <a:schemeClr val="tx1"/>
                </a:solidFill>
                <a:latin typeface="+mn-lt"/>
                <a:ea typeface="+mn-ea"/>
                <a:cs typeface="+mn-cs"/>
              </a:rPr>
              <a:t>思想政治人格</a:t>
            </a:r>
            <a:r>
              <a:rPr lang="en-US" altLang="zh-CN" sz="1200" b="1" kern="1200" dirty="0">
                <a:solidFill>
                  <a:schemeClr val="tx1"/>
                </a:solidFill>
                <a:latin typeface="+mn-lt"/>
                <a:ea typeface="+mn-ea"/>
                <a:cs typeface="+mn-cs"/>
              </a:rPr>
              <a:t>——</a:t>
            </a:r>
            <a:r>
              <a:rPr lang="zh-CN" altLang="en-US" sz="1200" kern="1200" dirty="0">
                <a:solidFill>
                  <a:schemeClr val="tx1"/>
                </a:solidFill>
                <a:latin typeface="+mn-lt"/>
                <a:ea typeface="+mn-ea"/>
                <a:cs typeface="+mn-cs"/>
              </a:rPr>
              <a:t>中国政法大学党委书记 石亚军        </a:t>
            </a:r>
            <a:r>
              <a:rPr lang="zh-CN" altLang="en-US" dirty="0"/>
              <a:t>将认知内化为品格</a:t>
            </a:r>
            <a:endParaRPr lang="zh-CN"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t>    </a:t>
            </a:r>
            <a:r>
              <a:rPr lang="en-US" altLang="zh-CN" dirty="0"/>
              <a:t>4.</a:t>
            </a:r>
            <a:r>
              <a:rPr lang="zh-CN" altLang="en-US" dirty="0"/>
              <a:t>三个层面是贯通的，互相影响和依存的，不是孤立存在的</a:t>
            </a:r>
            <a:endParaRPr lang="zh-CN" altLang="en-US" dirty="0"/>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a:t>    5. </a:t>
            </a:r>
            <a:r>
              <a:rPr lang="zh-CN" altLang="en-US" dirty="0"/>
              <a:t>高校对科学观培养和训练的特殊性。注意：科学观并不只是局限于“科学研究的观点”，而是“如何做事”的命题</a:t>
            </a:r>
            <a:endParaRPr lang="en-US" altLang="zh-CN" dirty="0"/>
          </a:p>
          <a:p>
            <a:r>
              <a:rPr lang="en-US" altLang="zh-CN" baseline="0" dirty="0"/>
              <a:t>    6.</a:t>
            </a:r>
            <a:r>
              <a:rPr lang="zh-CN" altLang="en-US" dirty="0"/>
              <a:t>从“四有好老师”的角度解释：理想信念，道德情操（生活态度），扎实学识，仁爱之心</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t>    </a:t>
            </a:r>
            <a:r>
              <a:rPr lang="en-US" altLang="zh-CN" dirty="0"/>
              <a:t>7.</a:t>
            </a:r>
            <a:r>
              <a:rPr lang="zh-CN" altLang="en-US" dirty="0"/>
              <a:t>十育人途径：可以涉及到</a:t>
            </a:r>
            <a:r>
              <a:rPr lang="en-US" altLang="zh-CN" dirty="0"/>
              <a:t>6</a:t>
            </a:r>
            <a:r>
              <a:rPr lang="zh-CN" altLang="en-US" dirty="0"/>
              <a:t>项</a:t>
            </a:r>
            <a:r>
              <a:rPr lang="en-US" altLang="zh-CN" dirty="0"/>
              <a:t>——</a:t>
            </a:r>
            <a:r>
              <a:rPr lang="zh-CN" altLang="en-US" dirty="0"/>
              <a:t>课堂，科研，实践，心理，文化，网络</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a:t>    8.</a:t>
            </a:r>
            <a:r>
              <a:rPr lang="zh-CN" altLang="en-US" dirty="0"/>
              <a:t>对“专业认同”解释：为何放在家国情怀和责任担当之中。以华师大环境工程专业为例，并不仅仅是个专业问题，而是放在国家战略和布局上考虑。</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a:t>    </a:t>
            </a:r>
            <a:endParaRPr lang="zh-CN" altLang="en-US"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a:p>
            <a:r>
              <a:rPr lang="zh-CN" altLang="en-US" smtClean="0"/>
              <a:t>主要针对的是课题申报和完成的形式和整体课程的研究。对于章节和段落的形式不是太适合。</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之所以加个引号，是因为此为非“官方”和学术严格论证的，只是我们自己研</a:t>
            </a:r>
            <a:r>
              <a:rPr lang="zh-CN" altLang="en-US" smtClean="0"/>
              <a:t>究和“</a:t>
            </a:r>
            <a:r>
              <a:rPr lang="zh-CN" altLang="en-US"/>
              <a:t>体会”</a:t>
            </a:r>
            <a:endParaRPr lang="en-US" altLang="zh-CN"/>
          </a:p>
          <a:p>
            <a:endParaRPr lang="en-US" altLang="zh-CN"/>
          </a:p>
          <a:p>
            <a:endParaRPr lang="zh-CN" altLang="en-US"/>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solidFill>
                  <a:srgbClr val="FF0000"/>
                </a:solidFill>
                <a:latin typeface="黑体" panose="02010609060101010101" pitchFamily="49" charset="-122"/>
                <a:ea typeface="黑体" panose="02010609060101010101" pitchFamily="49" charset="-122"/>
              </a:rPr>
              <a:t>解剖学的特点大家都是非常明白的。但是我们要非常明确地认识到，人体解剖学对学生“医学生身份自我认定”的过程中的重要位置和所发挥的作用。</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教师与学生参与的模块。整体设计和系统实施</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提示：我们在进行教育和专业教学过程中，社会资源的充分发掘和利用，对学生的教育功能。</a:t>
            </a:r>
            <a:endParaRPr lang="en-US" altLang="zh-CN" dirty="0" smtClean="0"/>
          </a:p>
          <a:p>
            <a:r>
              <a:rPr lang="zh-CN" altLang="en-US" dirty="0" smtClean="0"/>
              <a:t>链接文件，呈现我们教研室在遗体捐献文化对学生进行教育的“全部活动”情况。</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几条逻辑线：学生参与的情感发展线，教师的组织引导线，德育的期望值线</a:t>
            </a:r>
            <a:endParaRPr lang="en-US" altLang="zh-CN" dirty="0" smtClean="0"/>
          </a:p>
          <a:p>
            <a:r>
              <a:rPr lang="zh-CN" altLang="en-US" dirty="0" smtClean="0"/>
              <a:t>几个结合：课堂内外，校园内外，线上线下。</a:t>
            </a:r>
            <a:endParaRPr lang="en-US" altLang="zh-CN" dirty="0" smtClean="0"/>
          </a:p>
          <a:p>
            <a:r>
              <a:rPr lang="zh-CN" altLang="en-US" dirty="0" smtClean="0"/>
              <a:t>核心价值观和整体设计的“定型”；</a:t>
            </a:r>
            <a:endParaRPr lang="en-US" altLang="zh-CN" dirty="0" smtClean="0"/>
          </a:p>
          <a:p>
            <a:r>
              <a:rPr lang="zh-CN" altLang="en-US" dirty="0" smtClean="0"/>
              <a:t>一个核心价值观和实践路线不是一次成型的，是在不断的反思和获得经验的基础上逐渐成型的。</a:t>
            </a:r>
            <a:endParaRPr lang="en-US" altLang="zh-CN" dirty="0" smtClean="0"/>
          </a:p>
          <a:p>
            <a:r>
              <a:rPr lang="en-US" altLang="zh-CN" dirty="0" smtClean="0"/>
              <a:t>1.</a:t>
            </a:r>
            <a:r>
              <a:rPr lang="zh-CN" altLang="en-US" dirty="0" smtClean="0"/>
              <a:t>我们的最大特色之一，也就在社会资源（人）的开发与利用，提出了“五位一体”（学生，教师，红会，遗体捐献接受站，社会资源）的工作形式。不光是我们教研室在做这件事情，而是社会因素的配合。</a:t>
            </a:r>
            <a:endParaRPr lang="en-US" altLang="zh-CN" dirty="0" smtClean="0"/>
          </a:p>
          <a:p>
            <a:r>
              <a:rPr lang="en-US" altLang="zh-CN" dirty="0" smtClean="0"/>
              <a:t>2.</a:t>
            </a:r>
            <a:r>
              <a:rPr lang="zh-CN" altLang="en-US" dirty="0" smtClean="0"/>
              <a:t>最大特点：真实的人（遗体捐献登记者及其家属）和物（信件，照片，故事，文件）</a:t>
            </a:r>
            <a:endParaRPr lang="zh-CN" altLang="en-US"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我们的最大特色之一，也就在社会资源（人）的开发与利用，提出了“五位一体”（学生，教师，红会，遗体捐献接受站，社会资源）的工作形式。不光是我们教研室在做这件事情，而是社会因素的配合。</a:t>
            </a:r>
            <a:endParaRPr lang="en-US" altLang="zh-CN" dirty="0" smtClean="0"/>
          </a:p>
          <a:p>
            <a:r>
              <a:rPr lang="en-US" altLang="zh-CN" dirty="0" smtClean="0"/>
              <a:t>2.</a:t>
            </a:r>
            <a:r>
              <a:rPr lang="zh-CN" altLang="en-US" dirty="0" smtClean="0"/>
              <a:t>最大特点：真实的人（遗体捐献登记者及其家属）和物（信件，照片，故事，文件）。我们原来用的都是社会其他资源和故事，现在都用的是我们自己所经历的事件。</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体现一个课堂内仪式和所产生的仪式感。</a:t>
            </a:r>
            <a:endParaRPr lang="en-US" altLang="zh-CN" dirty="0" smtClean="0"/>
          </a:p>
          <a:p>
            <a:r>
              <a:rPr lang="zh-CN" altLang="en-US" dirty="0" smtClean="0"/>
              <a:t>体现出一个教研室精心的“完整系统的设计”</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四条中的顺序，呈现重要性的梯度表述。</a:t>
            </a:r>
            <a:endParaRPr lang="en-US" altLang="zh-CN" dirty="0" smtClean="0"/>
          </a:p>
          <a:p>
            <a:r>
              <a:rPr lang="zh-CN" altLang="en-US" dirty="0" smtClean="0"/>
              <a:t>冷与暖的情感变化（或心理变化）的来源：学生的感觉。</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第一课的设计：</a:t>
            </a:r>
            <a:r>
              <a:rPr lang="en-US" altLang="zh-CN" dirty="0" smtClean="0"/>
              <a:t>1.</a:t>
            </a:r>
            <a:r>
              <a:rPr lang="zh-CN" altLang="en-US" dirty="0" smtClean="0"/>
              <a:t>内容处理：感性，真实资料。</a:t>
            </a:r>
            <a:r>
              <a:rPr lang="en-US" altLang="zh-CN" dirty="0" smtClean="0"/>
              <a:t>2.</a:t>
            </a:r>
            <a:r>
              <a:rPr lang="zh-CN" altLang="en-US" dirty="0" smtClean="0"/>
              <a:t>呈现时机（心理依据）。</a:t>
            </a:r>
            <a:r>
              <a:rPr lang="en-US" altLang="zh-CN" dirty="0" smtClean="0"/>
              <a:t>3.</a:t>
            </a:r>
            <a:r>
              <a:rPr lang="zh-CN" altLang="en-US" dirty="0" smtClean="0"/>
              <a:t>规范性文件。</a:t>
            </a:r>
            <a:endParaRPr lang="en-US" altLang="zh-CN" dirty="0" smtClean="0"/>
          </a:p>
          <a:p>
            <a:r>
              <a:rPr lang="zh-CN" altLang="en-US" dirty="0" smtClean="0"/>
              <a:t>以走进遗体捐献者的内心，诠释遗体捐献的意义。所谓“意义”在题头上呈现，但是在处理上全部都用真实的故事诠释。</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构成：基本理论，遗体捐献者故事（四个类型：感恩医生和医学，本校学生，对中医药事业发展的期待，特殊的疾病或情况），我们应该做的事情。</a:t>
            </a:r>
            <a:endParaRPr lang="en-US" altLang="zh-CN" dirty="0" smtClean="0"/>
          </a:p>
          <a:p>
            <a:r>
              <a:rPr lang="en-US" altLang="zh-CN" dirty="0" smtClean="0"/>
              <a:t>2.</a:t>
            </a:r>
            <a:r>
              <a:rPr lang="zh-CN" altLang="en-US" dirty="0" smtClean="0"/>
              <a:t>真实：真实图片，故事，信件原件，视频。</a:t>
            </a:r>
            <a:endParaRPr lang="en-US" altLang="zh-CN" dirty="0" smtClean="0"/>
          </a:p>
          <a:p>
            <a:r>
              <a:rPr lang="en-US" altLang="zh-CN" dirty="0" smtClean="0"/>
              <a:t>3.</a:t>
            </a:r>
            <a:r>
              <a:rPr lang="zh-CN" altLang="en-US" dirty="0" smtClean="0"/>
              <a:t>进入时机（教研室的文件）：一定要在第一次触摸大体老师前的</a:t>
            </a:r>
            <a:r>
              <a:rPr lang="en-US" altLang="zh-CN" dirty="0" smtClean="0"/>
              <a:t>20-30</a:t>
            </a:r>
            <a:r>
              <a:rPr lang="zh-CN" altLang="en-US" dirty="0" smtClean="0"/>
              <a:t>分钟的时间进行！</a:t>
            </a:r>
            <a:endParaRPr lang="en-US" altLang="zh-CN" dirty="0" smtClean="0"/>
          </a:p>
          <a:p>
            <a:r>
              <a:rPr lang="en-US" altLang="zh-CN" dirty="0" smtClean="0"/>
              <a:t>4.</a:t>
            </a:r>
            <a:r>
              <a:rPr lang="zh-CN" altLang="en-US" dirty="0" smtClean="0"/>
              <a:t>每次上课之前都要酝酿好自己的情绪。</a:t>
            </a:r>
            <a:endParaRPr lang="zh-CN" altLang="en-US" dirty="0" smtClean="0"/>
          </a:p>
          <a:p>
            <a:r>
              <a:rPr lang="en-US" altLang="zh-CN" dirty="0"/>
              <a:t>5.</a:t>
            </a:r>
            <a:r>
              <a:rPr lang="zh-CN" altLang="en-US" dirty="0"/>
              <a:t>教育部部长、各司司长、全国各高校书记和校长、上海市委市政府领导曾经</a:t>
            </a:r>
            <a:r>
              <a:rPr lang="en-US" altLang="zh-CN" dirty="0"/>
              <a:t>4</a:t>
            </a:r>
            <a:r>
              <a:rPr lang="zh-CN" altLang="en-US" dirty="0"/>
              <a:t>次来课堂与学生一起听课。</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构成：基本理论，遗体捐献者故事（四个类型：感恩医生和医学，本校学生，对中医药事业发展的期待），我们应该做的事情。</a:t>
            </a:r>
            <a:endParaRPr lang="en-US" altLang="zh-CN" dirty="0" smtClean="0"/>
          </a:p>
          <a:p>
            <a:r>
              <a:rPr lang="en-US" altLang="zh-CN" dirty="0" smtClean="0"/>
              <a:t>2.</a:t>
            </a:r>
            <a:r>
              <a:rPr lang="zh-CN" altLang="en-US" dirty="0" smtClean="0"/>
              <a:t>真实：真实图片，信件原件，视频。</a:t>
            </a:r>
            <a:endParaRPr lang="en-US" altLang="zh-CN" dirty="0" smtClean="0"/>
          </a:p>
          <a:p>
            <a:r>
              <a:rPr lang="en-US" altLang="zh-CN" dirty="0" smtClean="0"/>
              <a:t>3.</a:t>
            </a:r>
            <a:r>
              <a:rPr lang="zh-CN" altLang="en-US" dirty="0" smtClean="0"/>
              <a:t>进入时机：</a:t>
            </a:r>
            <a:r>
              <a:rPr lang="zh-CN" altLang="en-US" dirty="0" smtClean="0">
                <a:sym typeface="+mn-ea"/>
              </a:rPr>
              <a:t>（教研室的文件）：一定要在第一次触摸大体老师前的</a:t>
            </a:r>
            <a:r>
              <a:rPr lang="en-US" altLang="zh-CN" dirty="0" smtClean="0">
                <a:sym typeface="+mn-ea"/>
              </a:rPr>
              <a:t>20-30</a:t>
            </a:r>
            <a:r>
              <a:rPr lang="zh-CN" altLang="en-US" dirty="0" smtClean="0">
                <a:sym typeface="+mn-ea"/>
              </a:rPr>
              <a:t>分钟的时间进行！</a:t>
            </a:r>
            <a:endParaRPr lang="en-US" altLang="zh-CN" dirty="0" smtClean="0"/>
          </a:p>
          <a:p>
            <a:r>
              <a:rPr lang="en-US" altLang="zh-CN" dirty="0" smtClean="0"/>
              <a:t>4.</a:t>
            </a:r>
            <a:r>
              <a:rPr lang="zh-CN" altLang="en-US" dirty="0" smtClean="0"/>
              <a:t>每次上课之前都要酝酿好自己的情绪。</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第一次默哀有</a:t>
            </a:r>
            <a:r>
              <a:rPr lang="en-US" altLang="zh-CN" dirty="0" smtClean="0"/>
              <a:t>=</a:t>
            </a:r>
            <a:r>
              <a:rPr lang="zh-CN" altLang="en-US" dirty="0" smtClean="0"/>
              <a:t>由教师带领，以后每次上下课都由同学们自觉进行（小组和个人）。教师是“观察者”和纠正者。</a:t>
            </a:r>
            <a:endParaRPr lang="en-US" altLang="zh-CN" dirty="0" smtClean="0"/>
          </a:p>
          <a:p>
            <a:r>
              <a:rPr lang="zh-CN" altLang="en-US" dirty="0" smtClean="0"/>
              <a:t>由他律逐渐成为自律行为。</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      1.</a:t>
            </a:r>
            <a:r>
              <a:rPr lang="zh-CN" altLang="en-US" dirty="0" smtClean="0"/>
              <a:t>说明：实验室和遗体告别大厅在同一层楼。主要针对正在实验室上课的学生。告知家属，学生代表致辞（致辞稿被遗捐家属收藏。）。力争每个建制班都要参加一次。（实验员的通知和计划）</a:t>
            </a:r>
            <a:endParaRPr lang="zh-CN" altLang="en-US" dirty="0" smtClean="0"/>
          </a:p>
          <a:p>
            <a:r>
              <a:rPr lang="zh-CN" altLang="en-US" dirty="0"/>
              <a:t>      </a:t>
            </a:r>
            <a:r>
              <a:rPr lang="en-US" altLang="zh-CN" dirty="0"/>
              <a:t>2. </a:t>
            </a:r>
            <a:r>
              <a:rPr lang="zh-CN" altLang="en-US" dirty="0"/>
              <a:t>课堂仪式给学生带来的变化举例：实验课后的实验环境整理</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仪式简介：铺单，点燃蜡烛，默哀，读感恩卡，献花和感恩卡，鞠躬。</a:t>
            </a:r>
            <a:endParaRPr lang="zh-CN" altLang="en-US" dirty="0" smtClean="0"/>
          </a:p>
          <a:p>
            <a:r>
              <a:rPr lang="zh-CN" altLang="en-US" dirty="0" smtClean="0"/>
              <a:t>情感渲染点：关于感恩卡。</a:t>
            </a:r>
            <a:endParaRPr lang="en-US" altLang="zh-CN" dirty="0" smtClean="0"/>
          </a:p>
          <a:p>
            <a:r>
              <a:rPr lang="zh-CN" altLang="en-US" dirty="0" smtClean="0"/>
              <a:t>物品准备：提前一周下发感恩卡。提前预定献花。</a:t>
            </a:r>
            <a:endParaRPr lang="en-US" altLang="zh-CN" dirty="0" smtClean="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之所以加个引号，是因为此为非“官方”和学术严格论证的，只是我们自己研</a:t>
            </a:r>
            <a:r>
              <a:rPr lang="zh-CN" altLang="en-US" smtClean="0"/>
              <a:t>究和“</a:t>
            </a:r>
            <a:r>
              <a:rPr lang="zh-CN" altLang="en-US"/>
              <a:t>体会”</a:t>
            </a:r>
            <a:endParaRPr lang="en-US" altLang="zh-CN"/>
          </a:p>
          <a:p>
            <a:endParaRPr lang="en-US" altLang="zh-CN"/>
          </a:p>
          <a:p>
            <a:endParaRPr lang="zh-CN" altLang="en-US"/>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强调“社会资源”对学生的教育作用。</a:t>
            </a:r>
            <a:endParaRPr lang="en-US" altLang="zh-CN" dirty="0" smtClean="0"/>
          </a:p>
          <a:p>
            <a:r>
              <a:rPr lang="zh-CN" altLang="en-US" dirty="0" smtClean="0"/>
              <a:t>现在已经由课程和教研室行为，扩展为导师团和学校的活动项目，入学教育和毕业季活动设计。</a:t>
            </a:r>
            <a:endParaRPr lang="en-US" altLang="zh-CN" dirty="0" smtClean="0"/>
          </a:p>
          <a:p>
            <a:r>
              <a:rPr lang="zh-CN" altLang="en-US" dirty="0" smtClean="0"/>
              <a:t>每个活动，都会在学生的某些文字中留下回忆的痕迹。</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上课时的仪式是“凝重”的氛围。但是课</a:t>
            </a:r>
            <a:r>
              <a:rPr lang="zh-CN" altLang="en-US" smtClean="0"/>
              <a:t>外的接触场景则</a:t>
            </a:r>
            <a:r>
              <a:rPr lang="zh-CN" altLang="en-US" dirty="0" smtClean="0"/>
              <a:t>是轻松</a:t>
            </a:r>
            <a:r>
              <a:rPr lang="zh-CN" altLang="en-US" smtClean="0"/>
              <a:t>的。从生活理念和态度给同学的情感</a:t>
            </a:r>
            <a:r>
              <a:rPr lang="zh-CN" altLang="en-US" smtClean="0">
                <a:sym typeface="+mn-ea"/>
              </a:rPr>
              <a:t>形成的反差，</a:t>
            </a:r>
            <a:r>
              <a:rPr lang="zh-CN" altLang="en-US" smtClean="0"/>
              <a:t>影响学生的价值观。</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亲自听到他们的真心话语。学生可以问及任何问题。</a:t>
            </a:r>
            <a:endParaRPr lang="en-US" altLang="zh-CN" dirty="0" smtClean="0"/>
          </a:p>
          <a:p>
            <a:r>
              <a:rPr lang="zh-CN" altLang="en-US" dirty="0" smtClean="0"/>
              <a:t>可以听到类似“你们可以在我身上切千刀万刀，为的是以后不要在病人身上切错一刀。”的语言。</a:t>
            </a:r>
            <a:endParaRPr lang="en-US" altLang="zh-CN" dirty="0" smtClean="0"/>
          </a:p>
          <a:p>
            <a:r>
              <a:rPr lang="zh-CN" altLang="en-US" dirty="0" smtClean="0"/>
              <a:t>一般涉及到的话题：为何要捐献，家人的意见和情感，对当代医患关系的看法，对医学生的期望，等。</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出动的人员简介：教研室全体教师，遗体捐献服务部同学，某班级的团支部，学校领导，红会领导，遗体捐献登记者。</a:t>
            </a:r>
            <a:endParaRPr lang="en-US" altLang="zh-CN" dirty="0" smtClean="0"/>
          </a:p>
          <a:p>
            <a:r>
              <a:rPr lang="zh-CN" altLang="en-US" dirty="0" smtClean="0"/>
              <a:t>宣传效应。</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青浦福寿园的一角“遗体器官捐献者纪念园”。每年的</a:t>
            </a:r>
            <a:r>
              <a:rPr lang="en-US" altLang="zh-CN" dirty="0" smtClean="0"/>
              <a:t>3.1</a:t>
            </a:r>
            <a:r>
              <a:rPr lang="zh-CN" altLang="en-US" dirty="0" smtClean="0"/>
              <a:t>日（现在已经改为“周”了）</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教研室环境建设的四个方面：</a:t>
            </a:r>
            <a:endParaRPr lang="en-US" altLang="zh-CN" dirty="0" smtClean="0"/>
          </a:p>
          <a:p>
            <a:r>
              <a:rPr lang="zh-CN" altLang="en-US" dirty="0" smtClean="0"/>
              <a:t>学术</a:t>
            </a:r>
            <a:r>
              <a:rPr lang="en-US" altLang="zh-CN" dirty="0" smtClean="0"/>
              <a:t>——</a:t>
            </a:r>
            <a:r>
              <a:rPr lang="zh-CN" altLang="en-US" dirty="0" smtClean="0"/>
              <a:t>包括学生的学习园地</a:t>
            </a:r>
            <a:endParaRPr lang="en-US" altLang="zh-CN" dirty="0" smtClean="0"/>
          </a:p>
          <a:p>
            <a:r>
              <a:rPr lang="zh-CN" altLang="en-US" dirty="0" smtClean="0"/>
              <a:t>传承</a:t>
            </a:r>
            <a:r>
              <a:rPr lang="en-US" altLang="zh-CN" dirty="0" smtClean="0"/>
              <a:t>——</a:t>
            </a:r>
            <a:r>
              <a:rPr lang="zh-CN" altLang="en-US" dirty="0" smtClean="0"/>
              <a:t>致敬解剖教研室的老前辈（照片）和现在的教师生活、工作情景（照片）</a:t>
            </a:r>
            <a:endParaRPr lang="en-US" altLang="zh-CN" dirty="0" smtClean="0"/>
          </a:p>
          <a:p>
            <a:r>
              <a:rPr lang="zh-CN" altLang="en-US" dirty="0" smtClean="0"/>
              <a:t>艺术</a:t>
            </a:r>
            <a:r>
              <a:rPr lang="en-US" altLang="zh-CN" dirty="0" smtClean="0"/>
              <a:t>——</a:t>
            </a:r>
            <a:r>
              <a:rPr lang="zh-CN" altLang="en-US" dirty="0" smtClean="0"/>
              <a:t>环境色调，油画，艺术照片和配诗，书架，绿化，灯光等。</a:t>
            </a:r>
            <a:endParaRPr lang="en-US" altLang="zh-CN" dirty="0" smtClean="0"/>
          </a:p>
          <a:p>
            <a:r>
              <a:rPr lang="zh-CN" altLang="en-US" dirty="0" smtClean="0"/>
              <a:t>遗体捐献文化</a:t>
            </a:r>
            <a:r>
              <a:rPr lang="en-US" altLang="zh-CN" dirty="0" smtClean="0"/>
              <a:t>——</a:t>
            </a:r>
            <a:r>
              <a:rPr lang="zh-CN" altLang="en-US" dirty="0" smtClean="0"/>
              <a:t>最为突出的教研室文化</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走廊包括了遗体捐献告别厅</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孙志幻带留学生参观的故事。</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遗体捐献登记者来校参观</a:t>
            </a:r>
            <a:r>
              <a:rPr lang="en-US" altLang="zh-CN" dirty="0" smtClean="0"/>
              <a:t>“</a:t>
            </a:r>
            <a:r>
              <a:rPr lang="zh-CN" altLang="en-US" dirty="0" smtClean="0"/>
              <a:t>我们的家</a:t>
            </a:r>
            <a:r>
              <a:rPr lang="en-US" altLang="zh-CN" dirty="0" smtClean="0"/>
              <a:t>”</a:t>
            </a:r>
            <a:r>
              <a:rPr lang="zh-CN" altLang="en-US" dirty="0" smtClean="0"/>
              <a:t>的故事。</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各位的简介和愿望（期盼在母校当老师的在校研究生徐欣毅，在有限的生命中努力工作的陈海新，镜面人的袁老师，</a:t>
            </a:r>
            <a:r>
              <a:rPr lang="en-US" altLang="zh-CN" dirty="0" smtClean="0"/>
              <a:t>24</a:t>
            </a:r>
            <a:r>
              <a:rPr lang="zh-CN" altLang="en-US" dirty="0" smtClean="0"/>
              <a:t>年入党的许德良副院长，全国劳模奚九一，普通职工）。</a:t>
            </a:r>
            <a:endParaRPr lang="zh-CN" altLang="en-US" dirty="0" smtClean="0"/>
          </a:p>
          <a:p>
            <a:r>
              <a:rPr lang="zh-CN" altLang="en-US" dirty="0" smtClean="0"/>
              <a:t>参观者驻足最长时间的展线。对学生和对社会的教育意义。</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相应的活动，新生入学，毕业季活动。社会人员的参观。</a:t>
            </a:r>
            <a:endParaRPr lang="en-US" altLang="zh-CN" dirty="0" smtClean="0"/>
          </a:p>
          <a:p>
            <a:r>
              <a:rPr lang="zh-CN" altLang="en-US" dirty="0" smtClean="0"/>
              <a:t>各种仪式和活动形成文化现象，在参与中产生情感（及其叠加效应），达到：情感的感染功能，迁移功能和动力功能。（心理学依据）</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   1.</a:t>
            </a:r>
            <a:r>
              <a:rPr lang="zh-CN" altLang="en-US" dirty="0"/>
              <a:t>在</a:t>
            </a:r>
            <a:r>
              <a:rPr lang="en-US" altLang="zh-CN" dirty="0"/>
              <a:t>2016</a:t>
            </a:r>
            <a:r>
              <a:rPr lang="zh-CN" altLang="en-US" dirty="0"/>
              <a:t>年</a:t>
            </a:r>
            <a:r>
              <a:rPr lang="en-US" altLang="zh-CN" dirty="0"/>
              <a:t>12</a:t>
            </a:r>
            <a:r>
              <a:rPr lang="zh-CN" altLang="en-US" dirty="0"/>
              <a:t>月的全国高校思想政治工作大会</a:t>
            </a:r>
            <a:endParaRPr lang="en-US" altLang="zh-CN" dirty="0"/>
          </a:p>
          <a:p>
            <a:r>
              <a:rPr lang="zh-CN" altLang="en-US" dirty="0"/>
              <a:t>   </a:t>
            </a:r>
            <a:r>
              <a:rPr lang="en-US" altLang="zh-CN" dirty="0"/>
              <a:t>2..</a:t>
            </a:r>
            <a:r>
              <a:rPr lang="zh-CN" altLang="en-US" dirty="0"/>
              <a:t>教育部的</a:t>
            </a:r>
            <a:r>
              <a:rPr lang="zh-CN" altLang="en-US"/>
              <a:t>两次上海推</a:t>
            </a:r>
            <a:r>
              <a:rPr lang="zh-CN" altLang="en-US" dirty="0"/>
              <a:t>进会：</a:t>
            </a:r>
            <a:r>
              <a:rPr lang="en-US" altLang="zh-CN" dirty="0"/>
              <a:t>2017.6</a:t>
            </a:r>
            <a:r>
              <a:rPr lang="zh-CN" altLang="en-US" dirty="0"/>
              <a:t>教育部长助理刘大为，</a:t>
            </a:r>
            <a:r>
              <a:rPr lang="en-US" altLang="zh-CN" dirty="0"/>
              <a:t>2018</a:t>
            </a:r>
            <a:r>
              <a:rPr lang="zh-CN" altLang="en-US" dirty="0"/>
              <a:t>年</a:t>
            </a:r>
            <a:r>
              <a:rPr lang="en-US" altLang="zh-CN" dirty="0"/>
              <a:t>1</a:t>
            </a:r>
            <a:r>
              <a:rPr lang="zh-CN" altLang="en-US" dirty="0"/>
              <a:t>月教育部长陈</a:t>
            </a:r>
            <a:r>
              <a:rPr lang="zh-CN" altLang="en-US"/>
              <a:t>宝</a:t>
            </a:r>
            <a:r>
              <a:rPr lang="zh-CN" altLang="en-US" smtClean="0"/>
              <a:t>生。并分别两次来听“人体解剖学第一课</a:t>
            </a:r>
            <a:endParaRPr lang="en-US" altLang="zh-CN" dirty="0"/>
          </a:p>
          <a:p>
            <a:r>
              <a:rPr lang="en-US" altLang="zh-CN" dirty="0">
                <a:solidFill>
                  <a:srgbClr val="FF0000"/>
                </a:solidFill>
              </a:rPr>
              <a:t>   3.</a:t>
            </a:r>
            <a:r>
              <a:rPr lang="zh-CN" altLang="en-US" dirty="0">
                <a:solidFill>
                  <a:srgbClr val="FF0000"/>
                </a:solidFill>
              </a:rPr>
              <a:t>课程思政先后被纳入中央、教育部的文件，从地方实践转化为国家战略。</a:t>
            </a:r>
            <a:endParaRPr lang="en-US" altLang="zh-CN" dirty="0">
              <a:solidFill>
                <a:srgbClr val="FF0000"/>
              </a:solidFill>
            </a:endParaRPr>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将自己的感恩卡上传。</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心路的来源：学生实验报告中的心得体会，“原汁原味”的客观性，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心路的效益简介：对学生、咨询者、登记者、家属、对外宣传和影响</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康复医学院的认证例子</a:t>
            </a:r>
            <a:endParaRPr lang="zh-CN" altLang="en-US" dirty="0" smtClean="0"/>
          </a:p>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p:spPr>
      </p:sp>
      <p:sp>
        <p:nvSpPr>
          <p:cNvPr id="51203" name="备注占位符 2"/>
          <p:cNvSpPr>
            <a:spLocks noGrp="1"/>
          </p:cNvSpPr>
          <p:nvPr>
            <p:ph type="body" idx="1"/>
          </p:nvPr>
        </p:nvSpPr>
        <p:spPr bwMode="auto">
          <a:noFill/>
        </p:spPr>
        <p:txBody>
          <a:bodyPr wrap="square" numCol="1" anchor="t" anchorCtr="0" compatLnSpc="1"/>
          <a:lstStyle/>
          <a:p>
            <a:r>
              <a:rPr lang="zh-CN" altLang="en-US" dirty="0" smtClean="0"/>
              <a:t>每年的清明节，医学院校的活动推文中，常常可以见到这句话。</a:t>
            </a:r>
            <a:endParaRPr lang="en-US" altLang="zh-CN" dirty="0" smtClean="0"/>
          </a:p>
          <a:p>
            <a:r>
              <a:rPr lang="zh-CN" altLang="en-US" dirty="0" smtClean="0"/>
              <a:t>就是价值观“感恩，敬畏，责任”的最好诠释。</a:t>
            </a:r>
            <a:endParaRPr lang="zh-CN" altLang="en-US" dirty="0" smtClean="0"/>
          </a:p>
        </p:txBody>
      </p:sp>
      <p:sp>
        <p:nvSpPr>
          <p:cNvPr id="51204" name="灯片编号占位符 3"/>
          <p:cNvSpPr>
            <a:spLocks noGrp="1"/>
          </p:cNvSpPr>
          <p:nvPr>
            <p:ph type="sldNum" sz="quarter" idx="5"/>
          </p:nvPr>
        </p:nvSpPr>
        <p:spPr bwMode="auto">
          <a:noFill/>
          <a:ln>
            <a:miter lim="800000"/>
          </a:ln>
        </p:spPr>
        <p:txBody>
          <a:bodyPr wrap="square" numCol="1" anchorCtr="0" compatLnSpc="1"/>
          <a:lstStyle/>
          <a:p>
            <a:fld id="{B105BE0E-7766-42CA-870A-14609778295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突出：</a:t>
            </a:r>
            <a:r>
              <a:rPr lang="en-US" altLang="zh-CN" dirty="0" smtClean="0"/>
              <a:t>1.</a:t>
            </a:r>
            <a:r>
              <a:rPr lang="zh-CN" altLang="en-US" dirty="0" smtClean="0"/>
              <a:t>资料来源（非要求性的，客观性）。</a:t>
            </a:r>
            <a:r>
              <a:rPr lang="en-US" altLang="zh-CN" dirty="0" smtClean="0"/>
              <a:t>2.</a:t>
            </a:r>
            <a:r>
              <a:rPr lang="zh-CN" altLang="en-US" dirty="0" smtClean="0"/>
              <a:t>行为学观察的介绍。</a:t>
            </a:r>
            <a:r>
              <a:rPr lang="en-US" altLang="zh-CN" dirty="0" smtClean="0"/>
              <a:t>3.</a:t>
            </a:r>
            <a:r>
              <a:rPr lang="zh-CN" altLang="en-US" dirty="0" smtClean="0"/>
              <a:t>各种表格的呈现（超链接）</a:t>
            </a:r>
            <a:r>
              <a:rPr lang="en-US" altLang="zh-CN" dirty="0" smtClean="0"/>
              <a:t>4.</a:t>
            </a:r>
            <a:r>
              <a:rPr lang="zh-CN" altLang="en-US" dirty="0" smtClean="0"/>
              <a:t>资料在质性评价中的作用和有效性。</a:t>
            </a:r>
            <a:endParaRPr lang="en-US" altLang="zh-CN" dirty="0" smtClean="0"/>
          </a:p>
          <a:p>
            <a:r>
              <a:rPr lang="zh-CN" altLang="en-US" dirty="0" smtClean="0"/>
              <a:t>从中可以看得出，我们教师做好专业课程思政工作的“底气，信心，感动，成就感”的结合。</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对“形成性评价”的说明。</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体会：所谓“碎片化”：每位教师其实都在做这项工作，但大多数属于偶然的，片段的，个人的行为，</a:t>
            </a:r>
            <a:endParaRPr lang="zh-CN" altLang="en-US" dirty="0" smtClean="0"/>
          </a:p>
          <a:p>
            <a:r>
              <a:rPr lang="en-US" altLang="zh-CN" dirty="0" smtClean="0"/>
              <a:t>1.</a:t>
            </a:r>
            <a:r>
              <a:rPr lang="zh-CN" altLang="en-US" dirty="0" smtClean="0"/>
              <a:t>用心（教师的育德意识和育德能力）。</a:t>
            </a:r>
            <a:endParaRPr lang="en-US" altLang="zh-CN" dirty="0" smtClean="0"/>
          </a:p>
          <a:p>
            <a:r>
              <a:rPr lang="en-US" altLang="zh-CN" dirty="0" smtClean="0"/>
              <a:t>2.</a:t>
            </a:r>
            <a:r>
              <a:rPr lang="zh-CN" altLang="en-US" dirty="0" smtClean="0"/>
              <a:t>经验与反思</a:t>
            </a:r>
            <a:r>
              <a:rPr lang="en-US" altLang="zh-CN" dirty="0" smtClean="0"/>
              <a:t>——</a:t>
            </a:r>
            <a:r>
              <a:rPr lang="zh-CN" altLang="en-US" dirty="0" smtClean="0"/>
              <a:t>设计</a:t>
            </a:r>
            <a:r>
              <a:rPr lang="en-US" altLang="zh-CN" dirty="0" smtClean="0"/>
              <a:t>——</a:t>
            </a:r>
            <a:r>
              <a:rPr lang="zh-CN" altLang="en-US" dirty="0" smtClean="0"/>
              <a:t>探索式实践</a:t>
            </a:r>
            <a:r>
              <a:rPr lang="en-US" altLang="zh-CN" dirty="0" smtClean="0"/>
              <a:t>——</a:t>
            </a:r>
            <a:r>
              <a:rPr lang="zh-CN" altLang="en-US" dirty="0" smtClean="0"/>
              <a:t>总结经验</a:t>
            </a:r>
            <a:r>
              <a:rPr lang="en-US" altLang="zh-CN" dirty="0" smtClean="0"/>
              <a:t>——</a:t>
            </a:r>
            <a:r>
              <a:rPr lang="zh-CN" altLang="en-US" dirty="0" smtClean="0"/>
              <a:t>教研室推广</a:t>
            </a:r>
            <a:r>
              <a:rPr lang="en-US" altLang="zh-CN" dirty="0" smtClean="0"/>
              <a:t>——</a:t>
            </a:r>
            <a:r>
              <a:rPr lang="zh-CN" altLang="en-US" smtClean="0"/>
              <a:t>形成教研室文化</a:t>
            </a:r>
            <a:endParaRPr lang="en-US" altLang="zh-CN" dirty="0" smtClean="0"/>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fld id="{A00E548D-78C2-4981-8C5E-70D3977C7CED}" type="slidenum">
              <a:rPr lang="zh-CN" altLang="en-US" smtClean="0"/>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此为授课用的</a:t>
            </a:r>
            <a:r>
              <a:rPr lang="en-US" altLang="zh-CN" smtClean="0"/>
              <a:t>PPT</a:t>
            </a:r>
            <a:r>
              <a:rPr lang="zh-CN" altLang="en-US" smtClean="0"/>
              <a:t>课件及其讲解时切入的方向和要点。通过对课程原有理论和知识的结构、解析，发掘和拓展学术内涵和价值内涵。</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左与右，梁启超被“割错肾”的故事及其辨析。</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解构和解析解剖学概念形成的要素和分级（解剖学规律），从众多表述中提炼出本质性要素。</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mtClean="0"/>
              <a:t>1.</a:t>
            </a:r>
            <a:r>
              <a:rPr lang="zh-CN" altLang="en-US" smtClean="0"/>
              <a:t>今年两个月内发文两次（</a:t>
            </a:r>
            <a:r>
              <a:rPr lang="en-US" altLang="zh-CN" smtClean="0"/>
              <a:t>22</a:t>
            </a:r>
            <a:r>
              <a:rPr lang="zh-CN" altLang="en-US" smtClean="0"/>
              <a:t>条和</a:t>
            </a:r>
            <a:r>
              <a:rPr lang="en-US" altLang="zh-CN" smtClean="0"/>
              <a:t>6</a:t>
            </a:r>
            <a:r>
              <a:rPr lang="zh-CN" altLang="en-US" smtClean="0"/>
              <a:t>条），都在第一条中强调思政课程和课程思政工作。</a:t>
            </a:r>
            <a:endParaRPr lang="en-US" altLang="zh-CN" smtClean="0"/>
          </a:p>
          <a:p>
            <a:r>
              <a:rPr lang="en-US" altLang="zh-CN" smtClean="0"/>
              <a:t>2.</a:t>
            </a:r>
            <a:r>
              <a:rPr lang="zh-CN" altLang="en-US" smtClean="0"/>
              <a:t>突出地提出了“教学方法”中的思政资源</a:t>
            </a:r>
            <a:endParaRPr lang="en-US" altLang="zh-CN" smtClean="0"/>
          </a:p>
          <a:p>
            <a:r>
              <a:rPr lang="en-US" altLang="zh-CN" sz="1200" b="0" i="0" kern="1200" smtClean="0">
                <a:solidFill>
                  <a:schemeClr val="tx1"/>
                </a:solidFill>
                <a:latin typeface="+mn-lt"/>
                <a:ea typeface="+mn-ea"/>
                <a:cs typeface="+mn-cs"/>
              </a:rPr>
              <a:t>3.</a:t>
            </a:r>
            <a:r>
              <a:rPr lang="zh-CN" altLang="en-US" sz="1200" b="0" i="0" kern="1200" smtClean="0">
                <a:solidFill>
                  <a:schemeClr val="tx1"/>
                </a:solidFill>
                <a:latin typeface="+mn-lt"/>
                <a:ea typeface="+mn-ea"/>
                <a:cs typeface="+mn-cs"/>
              </a:rPr>
              <a:t>显性与隐性的关系。完全可以将隐性的思政元素在合适的“点”上、用合适的方法显性地提呈出来！</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步骤和分级：根据学生的认知情况，由低级逐步发展到高级。</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类似的“训练”性的题目，经过多次练习，引导学生逐步养成对问题的高等级分析和认知的意识，形成自己的思维品格。</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各个教学文件的超链接</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mtClean="0"/>
              <a:t>各个教学文件的超链接</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mtClean="0"/>
              <a:t>1.</a:t>
            </a:r>
            <a:r>
              <a:rPr lang="zh-CN" altLang="en-US" smtClean="0"/>
              <a:t>今年两个月内发文两次（</a:t>
            </a:r>
            <a:r>
              <a:rPr lang="en-US" altLang="zh-CN" smtClean="0"/>
              <a:t>22</a:t>
            </a:r>
            <a:r>
              <a:rPr lang="zh-CN" altLang="en-US" smtClean="0"/>
              <a:t>条和</a:t>
            </a:r>
            <a:r>
              <a:rPr lang="en-US" altLang="zh-CN" smtClean="0"/>
              <a:t>6</a:t>
            </a:r>
            <a:r>
              <a:rPr lang="zh-CN" altLang="en-US" smtClean="0"/>
              <a:t>条），都在第一条中强调思政课程和课程思政工作。</a:t>
            </a:r>
            <a:endParaRPr lang="en-US" altLang="zh-CN" smtClean="0"/>
          </a:p>
          <a:p>
            <a:r>
              <a:rPr lang="en-US" altLang="zh-CN" smtClean="0"/>
              <a:t>2.</a:t>
            </a:r>
            <a:r>
              <a:rPr lang="zh-CN" altLang="en-US" smtClean="0"/>
              <a:t>突出地提出了“教学方法”中的思政资源</a:t>
            </a:r>
            <a:endParaRPr lang="en-US" altLang="zh-CN" smtClean="0"/>
          </a:p>
          <a:p>
            <a:r>
              <a:rPr lang="en-US" altLang="zh-CN" sz="1200" b="0" i="0" kern="1200" smtClean="0">
                <a:solidFill>
                  <a:schemeClr val="tx1"/>
                </a:solidFill>
                <a:latin typeface="+mn-lt"/>
                <a:ea typeface="+mn-ea"/>
                <a:cs typeface="+mn-cs"/>
              </a:rPr>
              <a:t>3.</a:t>
            </a:r>
            <a:r>
              <a:rPr lang="zh-CN" altLang="en-US" sz="1200" b="0" i="0" kern="1200" smtClean="0">
                <a:solidFill>
                  <a:schemeClr val="tx1"/>
                </a:solidFill>
                <a:latin typeface="+mn-lt"/>
                <a:ea typeface="+mn-ea"/>
                <a:cs typeface="+mn-cs"/>
              </a:rPr>
              <a:t>显性与隐性的关系。完全可以将隐性的思政元素在合适的“点”上、用合适的方法显性地提呈出来！</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a:solidFill>
                  <a:schemeClr val="tx1"/>
                </a:solidFill>
                <a:latin typeface="+mn-lt"/>
                <a:ea typeface="+mn-ea"/>
                <a:cs typeface="+mn-cs"/>
              </a:rPr>
              <a:t>    </a:t>
            </a:r>
            <a:r>
              <a:rPr lang="en-US" altLang="zh-CN" sz="1200" kern="1200">
                <a:solidFill>
                  <a:schemeClr val="tx1"/>
                </a:solidFill>
                <a:latin typeface="+mn-lt"/>
                <a:ea typeface="+mn-ea"/>
                <a:cs typeface="+mn-cs"/>
              </a:rPr>
              <a:t>1.</a:t>
            </a:r>
            <a:r>
              <a:rPr lang="zh-CN" altLang="en-US" sz="1200" kern="1200">
                <a:solidFill>
                  <a:schemeClr val="tx1"/>
                </a:solidFill>
                <a:latin typeface="+mn-lt"/>
                <a:ea typeface="+mn-ea"/>
                <a:cs typeface="+mn-cs"/>
              </a:rPr>
              <a:t>构建思想政治理论课为核心、综合素养课程为骨干、专业课程为支撑的三位一体育人“同心圆”。</a:t>
            </a:r>
            <a:endParaRPr lang="en-US" altLang="zh-CN" sz="1200" kern="1200">
              <a:solidFill>
                <a:schemeClr val="tx1"/>
              </a:solidFill>
              <a:latin typeface="+mn-lt"/>
              <a:ea typeface="+mn-ea"/>
              <a:cs typeface="+mn-cs"/>
            </a:endParaRPr>
          </a:p>
          <a:p>
            <a:r>
              <a:rPr lang="zh-CN" altLang="en-US"/>
              <a:t>    </a:t>
            </a:r>
            <a:r>
              <a:rPr lang="en-US" altLang="zh-CN"/>
              <a:t>2.</a:t>
            </a:r>
            <a:r>
              <a:rPr lang="zh-CN" altLang="en-US"/>
              <a:t>中国系列</a:t>
            </a:r>
            <a:r>
              <a:rPr lang="zh-CN" altLang="en-US" smtClean="0"/>
              <a:t>：根据校本专业和文</a:t>
            </a:r>
            <a:r>
              <a:rPr lang="zh-CN" altLang="en-US"/>
              <a:t>化特质，</a:t>
            </a:r>
            <a:r>
              <a:rPr lang="zh-CN" altLang="en-US" smtClean="0"/>
              <a:t>由多位专</a:t>
            </a:r>
            <a:r>
              <a:rPr lang="zh-CN" altLang="en-US"/>
              <a:t>家讲。</a:t>
            </a:r>
            <a:endParaRPr lang="en-US" altLang="zh-CN"/>
          </a:p>
          <a:p>
            <a:r>
              <a:rPr lang="zh-CN" altLang="en-US"/>
              <a:t>    </a:t>
            </a:r>
            <a:r>
              <a:rPr lang="en-US" altLang="zh-CN"/>
              <a:t>3.</a:t>
            </a:r>
            <a:r>
              <a:rPr lang="zh-CN" altLang="en-US"/>
              <a:t>大思政的概念和专业课程思政的异同。</a:t>
            </a:r>
            <a:endParaRPr lang="en-US" altLang="zh-CN"/>
          </a:p>
          <a:p>
            <a:r>
              <a:rPr lang="zh-CN" altLang="en-US"/>
              <a:t>    </a:t>
            </a:r>
            <a:r>
              <a:rPr lang="en-US" altLang="zh-CN"/>
              <a:t>4.</a:t>
            </a:r>
            <a:r>
              <a:rPr lang="zh-CN" altLang="en-US"/>
              <a:t>教育部几次来上海“</a:t>
            </a:r>
            <a:r>
              <a:rPr lang="zh-CN" altLang="en-US" dirty="0"/>
              <a:t>上海高校思政工作现场会”的三个授课片段示范。</a:t>
            </a:r>
            <a:endParaRPr lang="en-US" altLang="zh-CN" dirty="0"/>
          </a:p>
          <a:p>
            <a:pPr marL="0" marR="0" indent="0" algn="l" defTabSz="914400" rtl="0" eaLnBrk="1" fontAlgn="auto" latinLnBrk="0" hangingPunct="1">
              <a:lnSpc>
                <a:spcPct val="100000"/>
              </a:lnSpc>
              <a:spcBef>
                <a:spcPts val="0"/>
              </a:spcBef>
              <a:spcAft>
                <a:spcPts val="0"/>
              </a:spcAft>
              <a:buClrTx/>
              <a:buSzTx/>
              <a:buFontTx/>
              <a:buNone/>
              <a:defRPr/>
            </a:pPr>
            <a:r>
              <a:rPr lang="zh-CN" altLang="en-US">
                <a:solidFill>
                  <a:srgbClr val="FF0000"/>
                </a:solidFill>
              </a:rPr>
              <a:t>    </a:t>
            </a:r>
            <a:r>
              <a:rPr lang="en-US" altLang="zh-CN">
                <a:solidFill>
                  <a:srgbClr val="FF0000"/>
                </a:solidFill>
              </a:rPr>
              <a:t>5.</a:t>
            </a:r>
            <a:r>
              <a:rPr lang="zh-CN" altLang="en-US">
                <a:solidFill>
                  <a:srgbClr val="FF0000"/>
                </a:solidFill>
              </a:rPr>
              <a:t>课</a:t>
            </a:r>
            <a:r>
              <a:rPr lang="zh-CN" altLang="en-US" dirty="0">
                <a:solidFill>
                  <a:srgbClr val="FF0000"/>
                </a:solidFill>
              </a:rPr>
              <a:t>程思政先后被纳入中央、教育部的文件，从地方实践转化为国家战</a:t>
            </a:r>
            <a:r>
              <a:rPr lang="zh-CN" altLang="en-US">
                <a:solidFill>
                  <a:srgbClr val="FF0000"/>
                </a:solidFill>
              </a:rPr>
              <a:t>略。</a:t>
            </a:r>
            <a:endParaRPr lang="en-US" altLang="zh-CN">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a:solidFill>
                  <a:srgbClr val="FF0000"/>
                </a:solidFill>
              </a:rPr>
              <a:t>    </a:t>
            </a:r>
            <a:r>
              <a:rPr lang="en-US" altLang="zh-CN">
                <a:solidFill>
                  <a:srgbClr val="FF0000"/>
                </a:solidFill>
              </a:rPr>
              <a:t>6.</a:t>
            </a:r>
            <a:r>
              <a:rPr lang="zh-CN" altLang="en-US">
                <a:solidFill>
                  <a:srgbClr val="FF0000"/>
                </a:solidFill>
              </a:rPr>
              <a:t>专业课程思政成为：改革开放</a:t>
            </a:r>
            <a:r>
              <a:rPr lang="en-US" altLang="zh-CN">
                <a:solidFill>
                  <a:srgbClr val="FF0000"/>
                </a:solidFill>
              </a:rPr>
              <a:t>40</a:t>
            </a:r>
            <a:r>
              <a:rPr lang="zh-CN" altLang="en-US">
                <a:solidFill>
                  <a:srgbClr val="FF0000"/>
                </a:solidFill>
              </a:rPr>
              <a:t>周年，上海教育取得突破性案例的代表之一。</a:t>
            </a:r>
            <a:endParaRPr lang="zh-CN" altLang="en-US">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a:solidFill>
                  <a:srgbClr val="FF0000"/>
                </a:solidFill>
              </a:rPr>
              <a:t>    </a:t>
            </a:r>
            <a:r>
              <a:rPr lang="en-US" altLang="zh-CN">
                <a:solidFill>
                  <a:srgbClr val="FF0000"/>
                </a:solidFill>
              </a:rPr>
              <a:t>7. “</a:t>
            </a:r>
            <a:r>
              <a:rPr lang="zh-CN" altLang="en-US">
                <a:solidFill>
                  <a:srgbClr val="FF0000"/>
                </a:solidFill>
              </a:rPr>
              <a:t>所有课堂都有育人功能</a:t>
            </a:r>
            <a:r>
              <a:rPr lang="en-US" altLang="zh-CN">
                <a:solidFill>
                  <a:srgbClr val="FF0000"/>
                </a:solidFill>
              </a:rPr>
              <a:t>”</a:t>
            </a:r>
            <a:r>
              <a:rPr lang="zh-CN" altLang="en-US">
                <a:solidFill>
                  <a:srgbClr val="FF0000"/>
                </a:solidFill>
              </a:rPr>
              <a:t>是结论性命题。</a:t>
            </a:r>
            <a:endParaRPr lang="zh-CN" altLang="en-US">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dirty="0"/>
              <a:t>    </a:t>
            </a:r>
            <a:r>
              <a:rPr lang="en-US" altLang="zh-CN" dirty="0"/>
              <a:t>8.</a:t>
            </a:r>
            <a:r>
              <a:rPr lang="zh-CN" altLang="en-US" dirty="0"/>
              <a:t>以上数据是</a:t>
            </a:r>
            <a:r>
              <a:rPr lang="en-US" altLang="zh-CN" dirty="0"/>
              <a:t>2018</a:t>
            </a:r>
            <a:r>
              <a:rPr lang="zh-CN" altLang="en-US" dirty="0"/>
              <a:t>年上半年的数据。</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t>
            </a:r>
            <a:r>
              <a:rPr lang="zh-CN" altLang="en-US" dirty="0"/>
              <a:t>中国系列</a:t>
            </a:r>
            <a:r>
              <a:rPr lang="en-US" altLang="zh-CN" dirty="0"/>
              <a:t>”</a:t>
            </a:r>
            <a:r>
              <a:rPr lang="zh-CN" altLang="en-US" dirty="0"/>
              <a:t>课程：属于思政选修课程。由各种资源的师资组成，与学校培养方向、校本文化相适应。每所高校至少一</a:t>
            </a:r>
            <a:r>
              <a:rPr lang="zh-CN" altLang="en-US"/>
              <a:t>门</a:t>
            </a:r>
            <a:r>
              <a:rPr lang="zh-CN" altLang="en-US" smtClean="0"/>
              <a:t>。</a:t>
            </a:r>
            <a:endParaRPr lang="en-US" altLang="zh-CN" smtClean="0"/>
          </a:p>
          <a:p>
            <a:r>
              <a:rPr lang="zh-CN" altLang="en-US" smtClean="0"/>
              <a:t>东华大学</a:t>
            </a:r>
            <a:r>
              <a:rPr lang="en-US" altLang="zh-CN" smtClean="0"/>
              <a:t>——</a:t>
            </a:r>
            <a:r>
              <a:rPr lang="zh-CN" altLang="en-US" smtClean="0"/>
              <a:t>锦绣中国。</a:t>
            </a:r>
            <a:endParaRPr lang="en-US" altLang="zh-CN" smtClean="0"/>
          </a:p>
          <a:p>
            <a:r>
              <a:rPr lang="en-US" altLang="zh-CN" smtClean="0"/>
              <a:t>2016</a:t>
            </a:r>
            <a:r>
              <a:rPr lang="zh-CN" altLang="en-US" smtClean="0"/>
              <a:t>上海教育年度新闻人物</a:t>
            </a:r>
            <a:r>
              <a:rPr lang="en-US" altLang="zh-CN" smtClean="0"/>
              <a:t>——</a:t>
            </a:r>
            <a:r>
              <a:rPr lang="zh-CN" altLang="en-US" smtClean="0"/>
              <a:t>东华的材料团队</a:t>
            </a:r>
            <a:endParaRPr lang="en-US" altLang="zh-CN" smtClean="0"/>
          </a:p>
          <a:p>
            <a:r>
              <a:rPr lang="en-US" altLang="zh-CN" smtClean="0"/>
              <a:t>2018</a:t>
            </a:r>
            <a:r>
              <a:rPr lang="zh-CN" altLang="en-US" smtClean="0"/>
              <a:t>上海教育年度新闻人物</a:t>
            </a:r>
            <a:r>
              <a:rPr lang="en-US" altLang="zh-CN" smtClean="0"/>
              <a:t>——</a:t>
            </a:r>
            <a:r>
              <a:rPr lang="zh-CN" altLang="en-US" smtClean="0"/>
              <a:t>陈孩未</a:t>
            </a:r>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2CD23BB-3132-41AE-8865-7B7CA0BDB7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5293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p>
            <a:r>
              <a:rPr lang="zh-CN" altLang="en-US"/>
              <a:t>单击此处编辑母版标题样式</a:t>
            </a:r>
            <a:endParaRPr lang="zh-CN" altLang="en-US"/>
          </a:p>
        </p:txBody>
      </p:sp>
      <p:sp>
        <p:nvSpPr>
          <p:cNvPr id="7" name="日期占位符 3"/>
          <p:cNvSpPr>
            <a:spLocks noGrp="1" noChangeArrowheads="1"/>
          </p:cNvSpPr>
          <p:nvPr>
            <p:ph type="dt" sz="half" idx="2"/>
          </p:nvPr>
        </p:nvSpPr>
        <p:spPr>
          <a:xfrm>
            <a:off x="457200" y="4684713"/>
            <a:ext cx="2133600" cy="357188"/>
          </a:xfrm>
          <a:prstGeom prst="rect">
            <a:avLst/>
          </a:prstGeom>
          <a:ln>
            <a:miter/>
          </a:ln>
        </p:spPr>
        <p:txBody>
          <a:bodyPr lIns="68580" tIns="34290" rIns="68580" bIns="34290"/>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fld id="{9DD79EB0-3659-44DB-AE7D-36F7A5744F5C}" type="datetime1">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a:xfrm>
            <a:off x="3124200" y="4684713"/>
            <a:ext cx="2895600" cy="357188"/>
          </a:xfrm>
          <a:prstGeom prst="rect">
            <a:avLst/>
          </a:prstGeom>
          <a:ln>
            <a:miter/>
          </a:ln>
        </p:spPr>
        <p:txBody>
          <a:bodyPr lIns="68580" tIns="34290" rIns="68580" bIns="34290"/>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zh-CN"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a:xfrm>
            <a:off x="6553200" y="4684713"/>
            <a:ext cx="2133600" cy="357188"/>
          </a:xfrm>
          <a:prstGeom prst="rect">
            <a:avLst/>
          </a:prstGeom>
          <a:ln>
            <a:miter/>
          </a:ln>
        </p:spPr>
        <p:txBody>
          <a:bodyPr vert="horz" wrap="square" lIns="91440" tIns="45720" rIns="91440" bIns="45720" numCol="1" anchor="t" anchorCtr="0" compatLnSpc="1"/>
          <a:lstStyle/>
          <a:p>
            <a:pPr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lIns="68580" tIns="34290" rIns="68580" bIns="34290"/>
          <a:lstStyle/>
          <a:p>
            <a:fld id="{A272FBD5-3F75-45D1-ABFD-44A9E90C58C2}" type="datetimeFigureOut">
              <a:rPr lang="zh-CN" altLang="en-US" smtClean="0"/>
            </a:fld>
            <a:endParaRPr lang="zh-CN" altLang="en-US"/>
          </a:p>
        </p:txBody>
      </p:sp>
      <p:sp>
        <p:nvSpPr>
          <p:cNvPr id="4" name="页脚占位符 3"/>
          <p:cNvSpPr>
            <a:spLocks noGrp="1"/>
          </p:cNvSpPr>
          <p:nvPr>
            <p:ph type="ftr" sz="quarter" idx="11"/>
          </p:nvPr>
        </p:nvSpPr>
        <p:spPr/>
        <p:txBody>
          <a:bodyPr lIns="68580" tIns="34290" rIns="68580" bIns="34290"/>
          <a:lstStyle/>
          <a:p>
            <a:endParaRPr lang="zh-CN" altLang="en-US"/>
          </a:p>
        </p:txBody>
      </p:sp>
      <p:sp>
        <p:nvSpPr>
          <p:cNvPr id="5" name="灯片编号占位符 4"/>
          <p:cNvSpPr>
            <a:spLocks noGrp="1"/>
          </p:cNvSpPr>
          <p:nvPr>
            <p:ph type="sldNum" sz="quarter" idx="12"/>
          </p:nvPr>
        </p:nvSpPr>
        <p:spPr/>
        <p:txBody>
          <a:bodyPr/>
          <a:lstStyle/>
          <a:p>
            <a:fld id="{55789973-F166-4072-9950-83A47A3AD5E3}" type="slidenum">
              <a:rPr lang="zh-CN" altLang="en-US" smtClean="0"/>
            </a:fld>
            <a:endParaRPr lang="zh-CN" altLang="en-US"/>
          </a:p>
        </p:txBody>
      </p:sp>
      <p:sp>
        <p:nvSpPr>
          <p:cNvPr id="6" name="矩形 5"/>
          <p:cNvSpPr/>
          <p:nvPr userDrawn="1"/>
        </p:nvSpPr>
        <p:spPr>
          <a:xfrm>
            <a:off x="157844" y="176893"/>
            <a:ext cx="8828314" cy="4789715"/>
          </a:xfrm>
          <a:prstGeom prst="rect">
            <a:avLst/>
          </a:prstGeom>
          <a:solidFill>
            <a:srgbClr val="F5F5F5">
              <a:alpha val="50000"/>
            </a:srgbClr>
          </a:solidFill>
          <a:ln w="635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lIns="68580" tIns="34290" rIns="68580" bIns="34290"/>
          <a:lstStyle/>
          <a:p>
            <a:fld id="{A272FBD5-3F75-45D1-ABFD-44A9E90C58C2}" type="datetimeFigureOut">
              <a:rPr lang="zh-CN" altLang="en-US" smtClean="0"/>
            </a:fld>
            <a:endParaRPr lang="zh-CN" altLang="en-US"/>
          </a:p>
        </p:txBody>
      </p:sp>
      <p:sp>
        <p:nvSpPr>
          <p:cNvPr id="4" name="页脚占位符 3"/>
          <p:cNvSpPr>
            <a:spLocks noGrp="1"/>
          </p:cNvSpPr>
          <p:nvPr>
            <p:ph type="ftr" sz="quarter" idx="11"/>
          </p:nvPr>
        </p:nvSpPr>
        <p:spPr/>
        <p:txBody>
          <a:bodyPr lIns="68580" tIns="34290" rIns="68580" bIns="34290"/>
          <a:lstStyle/>
          <a:p>
            <a:endParaRPr lang="zh-CN" altLang="en-US"/>
          </a:p>
        </p:txBody>
      </p:sp>
      <p:sp>
        <p:nvSpPr>
          <p:cNvPr id="5" name="灯片编号占位符 4"/>
          <p:cNvSpPr>
            <a:spLocks noGrp="1"/>
          </p:cNvSpPr>
          <p:nvPr>
            <p:ph type="sldNum" sz="quarter" idx="12"/>
          </p:nvPr>
        </p:nvSpPr>
        <p:spPr/>
        <p:txBody>
          <a:bodyPr/>
          <a:lstStyle/>
          <a:p>
            <a:fld id="{55789973-F166-4072-9950-83A47A3AD5E3}" type="slidenum">
              <a:rPr lang="zh-CN" altLang="en-US" smtClean="0"/>
            </a:fld>
            <a:endParaRPr lang="zh-CN" altLang="en-US"/>
          </a:p>
        </p:txBody>
      </p:sp>
      <p:sp>
        <p:nvSpPr>
          <p:cNvPr id="6" name="矩形 5"/>
          <p:cNvSpPr/>
          <p:nvPr userDrawn="1"/>
        </p:nvSpPr>
        <p:spPr>
          <a:xfrm>
            <a:off x="157844" y="176893"/>
            <a:ext cx="8828314" cy="4789715"/>
          </a:xfrm>
          <a:prstGeom prst="rect">
            <a:avLst/>
          </a:prstGeom>
          <a:solidFill>
            <a:srgbClr val="F5F5F5">
              <a:alpha val="50000"/>
            </a:srgbClr>
          </a:solidFill>
          <a:ln w="6350">
            <a:solidFill>
              <a:srgbClr val="51515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54296" y="1200151"/>
            <a:ext cx="4032504" cy="339447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1" y="1878806"/>
            <a:ext cx="3868340" cy="276344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1" y="1878806"/>
            <a:ext cx="3887391" cy="276344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740569"/>
            <a:ext cx="4629150" cy="3655219"/>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buChar char="•"/>
            </a:pPr>
            <a:fld id="{9A0DB2DC-4C9A-4742-B13C-FB6460FD3503}" type="slidenum">
              <a:rPr lang="en-US" altLang="en-US" sz="1400" dirty="0"/>
            </a:fld>
            <a:endParaRPr lang="en-US" altLang="en-US" sz="140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1026"/>
          <p:cNvSpPr>
            <a:spLocks noGrp="1"/>
          </p:cNvSpPr>
          <p:nvPr>
            <p:ph type="body"/>
          </p:nvPr>
        </p:nvSpPr>
        <p:spPr>
          <a:xfrm>
            <a:off x="457200" y="1200150"/>
            <a:ext cx="8229600" cy="33940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4684713"/>
            <a:ext cx="2133600" cy="357188"/>
          </a:xfrm>
          <a:prstGeom prst="rect">
            <a:avLst/>
          </a:prstGeom>
          <a:noFill/>
          <a:ln w="9525">
            <a:noFill/>
            <a:miter/>
          </a:ln>
        </p:spPr>
        <p:txBody>
          <a:bodyPr/>
          <a:lstStyle>
            <a:lvl1pPr eaLnBrk="1" hangingPunct="1">
              <a:buFont typeface="Arial" panose="020B0604020202020204" pitchFamily="34" charset="0"/>
              <a:buNone/>
              <a:defRPr sz="14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1028"/>
          <p:cNvSpPr>
            <a:spLocks noGrp="1"/>
          </p:cNvSpPr>
          <p:nvPr>
            <p:ph type="ftr" sz="quarter" idx="3"/>
          </p:nvPr>
        </p:nvSpPr>
        <p:spPr>
          <a:xfrm>
            <a:off x="3124200" y="4684713"/>
            <a:ext cx="2895600" cy="357188"/>
          </a:xfrm>
          <a:prstGeom prst="rect">
            <a:avLst/>
          </a:prstGeom>
          <a:noFill/>
          <a:ln w="9525">
            <a:noFill/>
            <a:miter/>
          </a:ln>
        </p:spPr>
        <p:txBody>
          <a:bodyPr/>
          <a:lstStyle>
            <a:lvl1pPr algn="ctr" eaLnBrk="1" hangingPunct="1">
              <a:buFont typeface="Arial" panose="020B0604020202020204" pitchFamily="34" charset="0"/>
              <a:buNone/>
              <a:defRPr sz="140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灯片编号占位符 1029"/>
          <p:cNvSpPr>
            <a:spLocks noGrp="1"/>
          </p:cNvSpPr>
          <p:nvPr>
            <p:ph type="sldNum" sz="quarter" idx="4"/>
          </p:nvPr>
        </p:nvSpPr>
        <p:spPr>
          <a:xfrm>
            <a:off x="6553200" y="4684713"/>
            <a:ext cx="2133600" cy="357188"/>
          </a:xfrm>
          <a:prstGeom prst="rect">
            <a:avLst/>
          </a:prstGeom>
          <a:noFill/>
          <a:ln w="9525">
            <a:noFill/>
            <a:miter/>
          </a:ln>
        </p:spPr>
        <p:txBody>
          <a:bodyPr vert="horz" wrap="square" lIns="91440" tIns="45720" rIns="91440" bIns="45720" numCol="1" anchor="t" anchorCtr="0" compatLnSpc="1"/>
          <a:lstStyle/>
          <a:p>
            <a:pPr lvl="0" algn="r" eaLnBrk="1" hangingPunct="1">
              <a:buChar char="•"/>
            </a:pPr>
            <a:fld id="{9A0DB2DC-4C9A-4742-B13C-FB6460FD3503}" type="slidenum">
              <a:rPr lang="en-US" altLang="en-US" sz="1400" dirty="0"/>
            </a:fld>
            <a:endParaRPr lang="en-US" alt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hyperlink" Target="&#35299;&#21078;&#23398;&#31532;&#19968;&#35838;&#65288;&#21508;&#29255;&#20869;&#23481;&#35299;&#26512;&#21442;&#32771;&#65289;.docx"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pn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7.xml"/><Relationship Id="rId7" Type="http://schemas.openxmlformats.org/officeDocument/2006/relationships/image" Target="../media/image34.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image" Target="../media/image29.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7.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8.xml"/><Relationship Id="rId8" Type="http://schemas.openxmlformats.org/officeDocument/2006/relationships/slideLayout" Target="../slideLayouts/slideLayout7.xml"/><Relationship Id="rId7" Type="http://schemas.openxmlformats.org/officeDocument/2006/relationships/image" Target="../media/image47.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7.xml"/><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7.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4.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7.xml"/><Relationship Id="rId3" Type="http://schemas.openxmlformats.org/officeDocument/2006/relationships/image" Target="../media/image54.jpeg"/><Relationship Id="rId2" Type="http://schemas.openxmlformats.org/officeDocument/2006/relationships/image" Target="../media/image4.png"/><Relationship Id="rId1" Type="http://schemas.openxmlformats.org/officeDocument/2006/relationships/image" Target="../media/image53.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7.xml"/><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58.png"/></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pn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1.xml"/><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image" Target="../media/image59.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hyperlink" Target="&#23454;&#39564;&#25253;&#21578;&#31995;&#21015;/&#25945;&#23398;&#25991;&#20214;/7.%20&#37327;&#21270;&#20381;&#25454;&#21046;&#23450;.doc" TargetMode="External"/><Relationship Id="rId7" Type="http://schemas.openxmlformats.org/officeDocument/2006/relationships/hyperlink" Target="&#23454;&#39564;&#25253;&#21578;&#31995;&#21015;/&#25945;&#23398;&#25991;&#20214;/6.%20&#21453;&#39304;&#34920;&#65288;&#23450;&#24615;&#21644;&#23450;&#37327;&#65289;.doc" TargetMode="External"/><Relationship Id="rId6" Type="http://schemas.openxmlformats.org/officeDocument/2006/relationships/hyperlink" Target="&#23454;&#39564;&#25253;&#21578;&#31995;&#21015;/&#23454;&#39564;&#25253;&#21578;&#26679;&#26412;/&#21521;&#23433;&#23792;&#65288;&#25913;&#65289;.doc" TargetMode="External"/><Relationship Id="rId5" Type="http://schemas.openxmlformats.org/officeDocument/2006/relationships/hyperlink" Target="&#23454;&#39564;&#25253;&#21578;&#31995;&#21015;/&#25945;&#23398;&#25991;&#20214;/5.%20&#23454;&#39564;&#25253;&#21578;&#25209;&#25913;&#19982;&#28857;&#35780;&#30340;&#25216;&#26415;&#24212;&#29992;.doc" TargetMode="External"/><Relationship Id="rId4" Type="http://schemas.openxmlformats.org/officeDocument/2006/relationships/hyperlink" Target="&#23454;&#39564;&#25253;&#21578;&#31995;&#21015;/&#25945;&#23398;&#25991;&#20214;/4.%20&#23454;&#39564;&#25253;&#21578;&#25209;&#25913;&#21644;&#28857;&#35780;&#35266;&#23519;&#28857;.doc" TargetMode="External"/><Relationship Id="rId3" Type="http://schemas.openxmlformats.org/officeDocument/2006/relationships/hyperlink" Target="&#23454;&#39564;&#25253;&#21578;&#31995;&#21015;/&#25945;&#23398;&#25991;&#20214;/3.%20&#12298;&#23616;&#37096;&#35299;&#21078;&#23398;&#12299;&#23454;&#39564;&#25253;&#21578;&#20070;&#20889;&#25351;&#23548;.doc" TargetMode="External"/><Relationship Id="rId2" Type="http://schemas.openxmlformats.org/officeDocument/2006/relationships/hyperlink" Target="&#23454;&#39564;&#25253;&#21578;&#31995;&#21015;/&#25945;&#23398;&#25991;&#20214;/2.%20&#23454;&#39564;&#25253;&#21578;&#27169;&#22359;&#30340;&#25972;&#20307;&#35774;&#35745;&#65288;&#27969;&#31243;&#26694;&#22270;&#65289;.doc" TargetMode="External"/><Relationship Id="rId10" Type="http://schemas.openxmlformats.org/officeDocument/2006/relationships/notesSlide" Target="../notesSlides/notesSlide54.xml"/><Relationship Id="rId1" Type="http://schemas.openxmlformats.org/officeDocument/2006/relationships/hyperlink" Target="&#23454;&#39564;&#25253;&#21578;&#31995;&#21015;/&#25945;&#23398;&#25991;&#20214;/1.%20&#23454;&#39564;&#35838;&#31243;&#25972;&#20307;&#35774;&#35745;&#65288;&#25945;&#23398;&#27969;&#31243;&#65289;.doc"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a:off x="468313" y="1503501"/>
            <a:ext cx="5688013"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763713" y="3364062"/>
            <a:ext cx="6880253" cy="15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7938" y="1195526"/>
            <a:ext cx="468313" cy="668338"/>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400" b="0" i="0" u="none" strike="noStrike" kern="1200" cap="none" spc="0" normalizeH="0" baseline="0" noProof="0" dirty="0">
              <a:ln>
                <a:noFill/>
              </a:ln>
              <a:solidFill>
                <a:schemeClr val="lt1"/>
              </a:solidFill>
              <a:effectLst/>
              <a:uLnTx/>
              <a:uFillTx/>
              <a:latin typeface="Arial Black" panose="020B0A04020102020204" pitchFamily="34" charset="0"/>
              <a:ea typeface="+mn-ea"/>
              <a:cs typeface="+mn-cs"/>
            </a:endParaRPr>
          </a:p>
        </p:txBody>
      </p:sp>
      <p:sp>
        <p:nvSpPr>
          <p:cNvPr id="80" name="矩形 79"/>
          <p:cNvSpPr/>
          <p:nvPr/>
        </p:nvSpPr>
        <p:spPr>
          <a:xfrm>
            <a:off x="8762785" y="1500180"/>
            <a:ext cx="381214" cy="2371730"/>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400" b="0" i="0" u="none" strike="noStrike" kern="1200" cap="none" spc="0" normalizeH="0" baseline="0" noProof="0" dirty="0">
              <a:ln>
                <a:noFill/>
              </a:ln>
              <a:solidFill>
                <a:schemeClr val="lt1"/>
              </a:solidFill>
              <a:effectLst/>
              <a:uLnTx/>
              <a:uFillTx/>
              <a:latin typeface="Arial Black" panose="020B0A04020102020204" pitchFamily="34" charset="0"/>
              <a:ea typeface="+mn-ea"/>
              <a:cs typeface="+mn-cs"/>
            </a:endParaRPr>
          </a:p>
        </p:txBody>
      </p:sp>
      <p:sp>
        <p:nvSpPr>
          <p:cNvPr id="5128" name="矩形 1"/>
          <p:cNvSpPr/>
          <p:nvPr/>
        </p:nvSpPr>
        <p:spPr>
          <a:xfrm>
            <a:off x="714348" y="2006740"/>
            <a:ext cx="7429552" cy="1292662"/>
          </a:xfrm>
          <a:prstGeom prst="rect">
            <a:avLst/>
          </a:prstGeom>
          <a:noFill/>
          <a:ln w="9525">
            <a:noFill/>
          </a:ln>
        </p:spPr>
        <p:txBody>
          <a:bodyPr wrap="square">
            <a:spAutoFit/>
          </a:bodyPr>
          <a:lstStyle/>
          <a:p>
            <a:pPr algn="ctr">
              <a:lnSpc>
                <a:spcPct val="150000"/>
              </a:lnSpc>
            </a:pPr>
            <a:r>
              <a:rPr lang="zh-CN" altLang="en-US" sz="2800" b="1" smtClean="0">
                <a:solidFill>
                  <a:srgbClr val="9D1F33"/>
                </a:solidFill>
                <a:latin typeface="微软雅黑" panose="020B0503020204020204" pitchFamily="34" charset="-122"/>
                <a:ea typeface="微软雅黑" panose="020B0503020204020204" pitchFamily="34" charset="-122"/>
              </a:rPr>
              <a:t>专业课程融入思政工作的教学理念与方法</a:t>
            </a:r>
            <a:endParaRPr lang="en-US" altLang="zh-CN" sz="2800" b="1" smtClean="0">
              <a:solidFill>
                <a:srgbClr val="9D1F33"/>
              </a:solidFill>
              <a:latin typeface="微软雅黑" panose="020B0503020204020204" pitchFamily="34" charset="-122"/>
              <a:ea typeface="微软雅黑" panose="020B0503020204020204" pitchFamily="34" charset="-122"/>
            </a:endParaRPr>
          </a:p>
          <a:p>
            <a:pPr algn="ctr">
              <a:lnSpc>
                <a:spcPct val="150000"/>
              </a:lnSpc>
            </a:pPr>
            <a:r>
              <a:rPr lang="zh-CN" altLang="en-US" sz="2400" b="1" smtClean="0">
                <a:solidFill>
                  <a:srgbClr val="9D1F33"/>
                </a:solidFill>
                <a:latin typeface="微软雅黑" panose="020B0503020204020204" pitchFamily="34" charset="-122"/>
                <a:ea typeface="微软雅黑" panose="020B0503020204020204" pitchFamily="34" charset="-122"/>
              </a:rPr>
              <a:t>（上篇）</a:t>
            </a:r>
            <a:endParaRPr lang="zh-CN" altLang="en-US" sz="2400" b="1" smtClean="0">
              <a:solidFill>
                <a:srgbClr val="9D1F33"/>
              </a:solidFill>
              <a:latin typeface="微软雅黑" panose="020B0503020204020204" pitchFamily="34" charset="-122"/>
              <a:ea typeface="微软雅黑" panose="020B0503020204020204" pitchFamily="34" charset="-122"/>
            </a:endParaRPr>
          </a:p>
        </p:txBody>
      </p:sp>
      <p:sp>
        <p:nvSpPr>
          <p:cNvPr id="85" name="矩形 84"/>
          <p:cNvSpPr/>
          <p:nvPr/>
        </p:nvSpPr>
        <p:spPr>
          <a:xfrm>
            <a:off x="2557479" y="3802573"/>
            <a:ext cx="4371975" cy="40011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上海中医药</a:t>
            </a:r>
            <a:r>
              <a:rPr kumimoji="0" lang="zh-CN" altLang="en-US" sz="200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大</a:t>
            </a:r>
            <a:r>
              <a:rPr kumimoji="0" lang="zh-CN" altLang="en-US" sz="20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学  基础医学院      </a:t>
            </a:r>
            <a:endParaRPr kumimoji="0" sz="20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75" name="Text Box 10"/>
          <p:cNvSpPr txBox="1"/>
          <p:nvPr/>
        </p:nvSpPr>
        <p:spPr>
          <a:xfrm>
            <a:off x="3128983" y="4231201"/>
            <a:ext cx="3293110" cy="400110"/>
          </a:xfrm>
          <a:prstGeom prst="rect">
            <a:avLst/>
          </a:prstGeom>
          <a:noFill/>
          <a:ln w="9525">
            <a:noFill/>
          </a:ln>
        </p:spPr>
        <p:txBody>
          <a:bodyPr wrap="square">
            <a:spAutoFit/>
          </a:bodyPr>
          <a:lstStyle/>
          <a:p>
            <a:pPr lvl="0" algn="ctr" eaLnBrk="1" hangingPunct="1">
              <a:spcBef>
                <a:spcPct val="5000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cs"/>
              </a:rPr>
              <a:t>张</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cs"/>
              </a:rPr>
              <a:t>黎</a:t>
            </a:r>
            <a:r>
              <a:rPr lang="zh-CN" altLang="en-US" sz="2000" smtClean="0">
                <a:solidFill>
                  <a:schemeClr val="tx1">
                    <a:lumMod val="75000"/>
                    <a:lumOff val="25000"/>
                  </a:schemeClr>
                </a:solidFill>
                <a:latin typeface="微软雅黑" panose="020B0503020204020204" pitchFamily="34" charset="-122"/>
                <a:ea typeface="微软雅黑" panose="020B0503020204020204" pitchFamily="34" charset="-122"/>
                <a:cs typeface="+mn-cs"/>
              </a:rPr>
              <a:t>声</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003217" y="4774168"/>
            <a:ext cx="2316480" cy="306705"/>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“所有课堂都有育人功能”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0160" y="763898"/>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9" name="矩形 28"/>
          <p:cNvSpPr/>
          <p:nvPr/>
        </p:nvSpPr>
        <p:spPr>
          <a:xfrm>
            <a:off x="571472" y="99304"/>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728980" y="764540"/>
            <a:ext cx="5186680" cy="5911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a:solidFill>
                  <a:srgbClr val="9D1F33"/>
                </a:solidFill>
                <a:latin typeface="微软雅黑" panose="020B0503020204020204" pitchFamily="34" charset="-122"/>
                <a:ea typeface="微软雅黑" panose="020B0503020204020204" pitchFamily="34" charset="-122"/>
              </a:rPr>
              <a:t>            </a:t>
            </a:r>
            <a:r>
              <a:rPr lang="zh-CN" altLang="en-US" sz="2000" b="1">
                <a:solidFill>
                  <a:srgbClr val="9D1F33"/>
                </a:solidFill>
                <a:latin typeface="微软雅黑" panose="020B0503020204020204" pitchFamily="34" charset="-122"/>
                <a:ea typeface="微软雅黑" panose="020B0503020204020204" pitchFamily="34" charset="-122"/>
                <a:sym typeface="+mn-ea"/>
              </a:rPr>
              <a:t>什么是“课程思政”</a:t>
            </a:r>
            <a:endParaRPr lang="zh-CN" altLang="en-US" sz="2000" b="1">
              <a:solidFill>
                <a:srgbClr val="9D1F33"/>
              </a:solidFill>
              <a:latin typeface="微软雅黑" panose="020B0503020204020204" pitchFamily="34" charset="-122"/>
              <a:ea typeface="微软雅黑" panose="020B0503020204020204" pitchFamily="34" charset="-122"/>
            </a:endParaRPr>
          </a:p>
        </p:txBody>
      </p:sp>
      <p:sp>
        <p:nvSpPr>
          <p:cNvPr id="2" name="矩形 1"/>
          <p:cNvSpPr/>
          <p:nvPr/>
        </p:nvSpPr>
        <p:spPr>
          <a:xfrm>
            <a:off x="667385" y="1985645"/>
            <a:ext cx="7632700" cy="19240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30000"/>
              </a:lnSpc>
            </a:pPr>
            <a:r>
              <a:rPr lang="zh-CN" altLang="en-US" dirty="0">
                <a:solidFill>
                  <a:srgbClr val="000000"/>
                </a:solidFill>
                <a:latin typeface="微软雅黑" panose="020B0503020204020204" pitchFamily="34" charset="-122"/>
                <a:ea typeface="微软雅黑" panose="020B0503020204020204" pitchFamily="34" charset="-122"/>
                <a:sym typeface="+mn-ea"/>
              </a:rPr>
              <a:t>“课程思政”</a:t>
            </a:r>
            <a:r>
              <a:rPr lang="zh-CN" altLang="en-US">
                <a:solidFill>
                  <a:srgbClr val="000000"/>
                </a:solidFill>
                <a:latin typeface="微软雅黑" panose="020B0503020204020204" pitchFamily="34" charset="-122"/>
                <a:ea typeface="微软雅黑" panose="020B0503020204020204" pitchFamily="34" charset="-122"/>
                <a:sym typeface="+mn-ea"/>
              </a:rPr>
              <a:t>是指：发</a:t>
            </a:r>
            <a:r>
              <a:rPr lang="zh-CN" altLang="en-US" dirty="0">
                <a:solidFill>
                  <a:srgbClr val="000000"/>
                </a:solidFill>
                <a:latin typeface="微软雅黑" panose="020B0503020204020204" pitchFamily="34" charset="-122"/>
                <a:ea typeface="微软雅黑" panose="020B0503020204020204" pitchFamily="34" charset="-122"/>
                <a:sym typeface="+mn-ea"/>
              </a:rPr>
              <a:t>掘高等学校</a:t>
            </a:r>
            <a:r>
              <a:rPr lang="zh-CN" altLang="en-US" dirty="0">
                <a:solidFill>
                  <a:srgbClr val="FF0000"/>
                </a:solidFill>
                <a:latin typeface="微软雅黑" panose="020B0503020204020204" pitchFamily="34" charset="-122"/>
                <a:ea typeface="微软雅黑" panose="020B0503020204020204" pitchFamily="34" charset="-122"/>
                <a:sym typeface="+mn-ea"/>
              </a:rPr>
              <a:t>各门课程</a:t>
            </a:r>
            <a:r>
              <a:rPr lang="zh-CN" altLang="en-US" dirty="0">
                <a:solidFill>
                  <a:srgbClr val="000000"/>
                </a:solidFill>
                <a:latin typeface="微软雅黑" panose="020B0503020204020204" pitchFamily="34" charset="-122"/>
                <a:ea typeface="微软雅黑" panose="020B0503020204020204" pitchFamily="34" charset="-122"/>
                <a:sym typeface="+mn-ea"/>
              </a:rPr>
              <a:t>所蕴含的思想政治教育元素和所承载的思想政治教育功能，</a:t>
            </a:r>
            <a:r>
              <a:rPr lang="zh-CN" altLang="en-US" dirty="0">
                <a:solidFill>
                  <a:srgbClr val="FF0000"/>
                </a:solidFill>
                <a:latin typeface="微软雅黑" panose="020B0503020204020204" pitchFamily="34" charset="-122"/>
                <a:ea typeface="微软雅黑" panose="020B0503020204020204" pitchFamily="34" charset="-122"/>
                <a:sym typeface="+mn-ea"/>
              </a:rPr>
              <a:t>融入</a:t>
            </a:r>
            <a:r>
              <a:rPr lang="zh-CN" altLang="en-US" b="1" dirty="0">
                <a:solidFill>
                  <a:srgbClr val="FF0000"/>
                </a:solidFill>
                <a:latin typeface="微软雅黑" panose="020B0503020204020204" pitchFamily="34" charset="-122"/>
                <a:ea typeface="微软雅黑" panose="020B0503020204020204" pitchFamily="34" charset="-122"/>
                <a:sym typeface="+mn-ea"/>
              </a:rPr>
              <a:t>课堂教学各环节</a:t>
            </a:r>
            <a:r>
              <a:rPr lang="zh-CN" altLang="en-US" dirty="0">
                <a:solidFill>
                  <a:srgbClr val="000000"/>
                </a:solidFill>
                <a:latin typeface="微软雅黑" panose="020B0503020204020204" pitchFamily="34" charset="-122"/>
                <a:ea typeface="微软雅黑" panose="020B0503020204020204" pitchFamily="34" charset="-122"/>
                <a:sym typeface="+mn-ea"/>
              </a:rPr>
              <a:t>，实现思想政治教育与知识体系教育的有机统一，实现</a:t>
            </a:r>
            <a:r>
              <a:rPr lang="zh-CN" altLang="en-US" dirty="0">
                <a:solidFill>
                  <a:srgbClr val="FF0000"/>
                </a:solidFill>
                <a:latin typeface="微软雅黑" panose="020B0503020204020204" pitchFamily="34" charset="-122"/>
                <a:ea typeface="微软雅黑" panose="020B0503020204020204" pitchFamily="34" charset="-122"/>
                <a:sym typeface="+mn-ea"/>
              </a:rPr>
              <a:t>所有课堂都有育人功能、所有教师都负有育人职责</a:t>
            </a:r>
            <a:r>
              <a:rPr lang="zh-CN" altLang="en-US" dirty="0">
                <a:solidFill>
                  <a:srgbClr val="000000"/>
                </a:solidFill>
                <a:latin typeface="微软雅黑" panose="020B0503020204020204" pitchFamily="34" charset="-122"/>
                <a:ea typeface="微软雅黑" panose="020B0503020204020204" pitchFamily="34" charset="-122"/>
                <a:sym typeface="+mn-ea"/>
              </a:rPr>
              <a:t>的要求。</a:t>
            </a:r>
            <a:endParaRPr lang="en-US" altLang="en-US" dirty="0">
              <a:solidFill>
                <a:srgbClr val="000000"/>
              </a:solidFill>
              <a:latin typeface="楷体" panose="02010609060101010101" pitchFamily="49" charset="-122"/>
              <a:ea typeface="楷体" panose="02010609060101010101" pitchFamily="49" charset="-122"/>
              <a:sym typeface="+mn-ea"/>
            </a:endParaRPr>
          </a:p>
        </p:txBody>
      </p:sp>
      <p:grpSp>
        <p:nvGrpSpPr>
          <p:cNvPr id="4" name="组合 12"/>
          <p:cNvGrpSpPr/>
          <p:nvPr/>
        </p:nvGrpSpPr>
        <p:grpSpPr>
          <a:xfrm>
            <a:off x="0" y="0"/>
            <a:ext cx="9144000" cy="604838"/>
            <a:chOff x="0" y="0"/>
            <a:chExt cx="9143999" cy="605532"/>
          </a:xfrm>
        </p:grpSpPr>
        <p:sp>
          <p:nvSpPr>
            <p:cNvPr id="15" name="矩形 14"/>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6" name="矩形 15"/>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226068" y="198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003217" y="4774168"/>
            <a:ext cx="3595856" cy="307777"/>
          </a:xfrm>
          <a:prstGeom prst="rect">
            <a:avLst/>
          </a:prstGeom>
        </p:spPr>
        <p:txBody>
          <a:bodyPr wrap="none">
            <a:spAutoFit/>
          </a:bodyPr>
          <a:lstStyle/>
          <a:p>
            <a:r>
              <a:rPr lang="zh-CN" altLang="en-US" sz="1400" b="1" smtClean="0">
                <a:solidFill>
                  <a:schemeClr val="bg1"/>
                </a:solidFill>
                <a:latin typeface="微软雅黑" panose="020B0503020204020204" pitchFamily="34" charset="-122"/>
                <a:ea typeface="微软雅黑" panose="020B0503020204020204" pitchFamily="34" charset="-122"/>
              </a:rPr>
              <a:t>同向同行，同频共振，入耳，入脑，入心。</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0160" y="763898"/>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9" name="矩形 28"/>
          <p:cNvSpPr/>
          <p:nvPr/>
        </p:nvSpPr>
        <p:spPr>
          <a:xfrm>
            <a:off x="571472" y="99304"/>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728980" y="764540"/>
            <a:ext cx="5186680" cy="5911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a:solidFill>
                  <a:srgbClr val="9D1F33"/>
                </a:solidFill>
                <a:latin typeface="微软雅黑" panose="020B0503020204020204" pitchFamily="34" charset="-122"/>
                <a:ea typeface="微软雅黑" panose="020B0503020204020204" pitchFamily="34" charset="-122"/>
              </a:rPr>
              <a:t>            </a:t>
            </a:r>
            <a:r>
              <a:rPr lang="zh-CN" altLang="en-US" sz="2000" b="1">
                <a:solidFill>
                  <a:srgbClr val="9D1F33"/>
                </a:solidFill>
                <a:latin typeface="微软雅黑" panose="020B0503020204020204" pitchFamily="34" charset="-122"/>
                <a:ea typeface="微软雅黑" panose="020B0503020204020204" pitchFamily="34" charset="-122"/>
                <a:sym typeface="+mn-ea"/>
              </a:rPr>
              <a:t>什么是“课程思政”</a:t>
            </a:r>
            <a:endParaRPr lang="zh-CN" altLang="en-US" sz="2000" b="1">
              <a:solidFill>
                <a:srgbClr val="9D1F33"/>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0" y="0"/>
            <a:ext cx="9144000" cy="604838"/>
            <a:chOff x="0" y="0"/>
            <a:chExt cx="9143999" cy="605532"/>
          </a:xfrm>
        </p:grpSpPr>
        <p:sp>
          <p:nvSpPr>
            <p:cNvPr id="15" name="矩形 14"/>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6" name="矩形 15"/>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226068" y="198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285720" y="2071684"/>
            <a:ext cx="5072098" cy="250033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30000"/>
              </a:lnSpc>
            </a:pPr>
            <a:r>
              <a:rPr lang="zh-CN" altLang="en-US" sz="2000" b="1" smtClean="0">
                <a:solidFill>
                  <a:srgbClr val="000000"/>
                </a:solidFill>
                <a:latin typeface="微软雅黑" panose="020B0503020204020204" pitchFamily="34" charset="-122"/>
                <a:ea typeface="微软雅黑" panose="020B0503020204020204" pitchFamily="34" charset="-122"/>
                <a:sym typeface="+mn-ea"/>
              </a:rPr>
              <a:t>思政课程：（</a:t>
            </a:r>
            <a:r>
              <a:rPr lang="en-US" altLang="zh-CN" sz="2000" b="1" smtClean="0">
                <a:solidFill>
                  <a:srgbClr val="000000"/>
                </a:solidFill>
                <a:latin typeface="微软雅黑" panose="020B0503020204020204" pitchFamily="34" charset="-122"/>
                <a:ea typeface="微软雅黑" panose="020B0503020204020204" pitchFamily="34" charset="-122"/>
                <a:sym typeface="+mn-ea"/>
              </a:rPr>
              <a:t>4+1</a:t>
            </a:r>
            <a:r>
              <a:rPr lang="zh-CN" altLang="en-US" sz="2000" b="1" smtClean="0">
                <a:solidFill>
                  <a:srgbClr val="000000"/>
                </a:solidFill>
                <a:latin typeface="微软雅黑" panose="020B0503020204020204" pitchFamily="34" charset="-122"/>
                <a:ea typeface="微软雅黑" panose="020B0503020204020204" pitchFamily="34" charset="-122"/>
                <a:sym typeface="+mn-ea"/>
              </a:rPr>
              <a:t>）</a:t>
            </a:r>
            <a:endParaRPr lang="en-US" altLang="zh-CN" sz="2000" b="1"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buFont typeface="Arial" panose="020B0604020202020204" pitchFamily="34" charset="0"/>
              <a:buChar char="•"/>
            </a:pPr>
            <a:r>
              <a:rPr lang="zh-CN" altLang="en-US" smtClean="0">
                <a:solidFill>
                  <a:srgbClr val="000000"/>
                </a:solidFill>
                <a:latin typeface="微软雅黑" panose="020B0503020204020204" pitchFamily="34" charset="-122"/>
                <a:ea typeface="微软雅黑" panose="020B0503020204020204" pitchFamily="34" charset="-122"/>
                <a:sym typeface="+mn-ea"/>
              </a:rPr>
              <a:t>   马克思主义基本原理概论</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buFont typeface="Arial" panose="020B0604020202020204" pitchFamily="34" charset="0"/>
              <a:buChar char="•"/>
            </a:pPr>
            <a:r>
              <a:rPr lang="zh-CN" altLang="en-US" smtClean="0">
                <a:solidFill>
                  <a:srgbClr val="000000"/>
                </a:solidFill>
                <a:latin typeface="微软雅黑" panose="020B0503020204020204" pitchFamily="34" charset="-122"/>
                <a:ea typeface="微软雅黑" panose="020B0503020204020204" pitchFamily="34" charset="-122"/>
                <a:sym typeface="+mn-ea"/>
              </a:rPr>
              <a:t>  毛泽东思想和中国特色社会主义理论体系概论</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buFont typeface="Arial" panose="020B0604020202020204" pitchFamily="34" charset="0"/>
              <a:buChar char="•"/>
            </a:pPr>
            <a:r>
              <a:rPr lang="zh-CN" altLang="en-US" smtClean="0">
                <a:solidFill>
                  <a:srgbClr val="000000"/>
                </a:solidFill>
                <a:latin typeface="微软雅黑" panose="020B0503020204020204" pitchFamily="34" charset="-122"/>
                <a:ea typeface="微软雅黑" panose="020B0503020204020204" pitchFamily="34" charset="-122"/>
                <a:sym typeface="+mn-ea"/>
              </a:rPr>
              <a:t>  中国近现代史纲要</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buFont typeface="Arial" panose="020B0604020202020204" pitchFamily="34" charset="0"/>
              <a:buChar char="•"/>
            </a:pPr>
            <a:r>
              <a:rPr lang="zh-CN" altLang="en-US" smtClean="0">
                <a:solidFill>
                  <a:srgbClr val="000000"/>
                </a:solidFill>
                <a:latin typeface="微软雅黑" panose="020B0503020204020204" pitchFamily="34" charset="-122"/>
                <a:ea typeface="微软雅黑" panose="020B0503020204020204" pitchFamily="34" charset="-122"/>
                <a:sym typeface="+mn-ea"/>
              </a:rPr>
              <a:t>  思想道德修养与法律基础</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buFont typeface="Arial" panose="020B0604020202020204" pitchFamily="34" charset="0"/>
              <a:buChar char="•"/>
            </a:pPr>
            <a:r>
              <a:rPr lang="zh-CN" altLang="en-US" smtClean="0">
                <a:solidFill>
                  <a:srgbClr val="000000"/>
                </a:solidFill>
                <a:latin typeface="微软雅黑" panose="020B0503020204020204" pitchFamily="34" charset="-122"/>
                <a:ea typeface="微软雅黑" panose="020B0503020204020204" pitchFamily="34" charset="-122"/>
                <a:sym typeface="+mn-ea"/>
              </a:rPr>
              <a:t>  形势与政策。</a:t>
            </a:r>
            <a:endParaRPr lang="en-US" altLang="en-US" dirty="0">
              <a:solidFill>
                <a:srgbClr val="000000"/>
              </a:solidFill>
              <a:latin typeface="楷体" panose="02010609060101010101" pitchFamily="49" charset="-122"/>
              <a:ea typeface="楷体" panose="02010609060101010101" pitchFamily="49" charset="-122"/>
              <a:sym typeface="+mn-ea"/>
            </a:endParaRPr>
          </a:p>
        </p:txBody>
      </p:sp>
      <p:sp>
        <p:nvSpPr>
          <p:cNvPr id="20" name="矩形 19"/>
          <p:cNvSpPr/>
          <p:nvPr/>
        </p:nvSpPr>
        <p:spPr>
          <a:xfrm>
            <a:off x="5715008" y="2071684"/>
            <a:ext cx="3141630" cy="242889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30000"/>
              </a:lnSpc>
            </a:pPr>
            <a:r>
              <a:rPr lang="zh-CN" altLang="en-US" sz="2000" b="1" dirty="0">
                <a:solidFill>
                  <a:srgbClr val="000000"/>
                </a:solidFill>
                <a:latin typeface="微软雅黑" panose="020B0503020204020204" pitchFamily="34" charset="-122"/>
                <a:ea typeface="微软雅黑" panose="020B0503020204020204" pitchFamily="34" charset="-122"/>
                <a:sym typeface="+mn-ea"/>
              </a:rPr>
              <a:t>“课程思</a:t>
            </a:r>
            <a:r>
              <a:rPr lang="zh-CN" altLang="en-US" sz="2000" b="1">
                <a:solidFill>
                  <a:srgbClr val="000000"/>
                </a:solidFill>
                <a:latin typeface="微软雅黑" panose="020B0503020204020204" pitchFamily="34" charset="-122"/>
                <a:ea typeface="微软雅黑" panose="020B0503020204020204" pitchFamily="34" charset="-122"/>
                <a:sym typeface="+mn-ea"/>
              </a:rPr>
              <a:t>政</a:t>
            </a:r>
            <a:r>
              <a:rPr lang="zh-CN" altLang="en-US" sz="2000" b="1" smtClean="0">
                <a:solidFill>
                  <a:srgbClr val="000000"/>
                </a:solidFill>
                <a:latin typeface="微软雅黑" panose="020B0503020204020204" pitchFamily="34" charset="-122"/>
                <a:ea typeface="微软雅黑" panose="020B0503020204020204" pitchFamily="34" charset="-122"/>
                <a:sym typeface="+mn-ea"/>
              </a:rPr>
              <a:t>”：</a:t>
            </a:r>
            <a:endParaRPr lang="en-US" altLang="zh-CN" sz="2000" b="1"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buFont typeface="Arial" panose="020B0604020202020204" pitchFamily="34" charset="0"/>
              <a:buChar char="•"/>
            </a:pPr>
            <a:r>
              <a:rPr lang="zh-CN" altLang="en-US" smtClean="0">
                <a:solidFill>
                  <a:srgbClr val="000000"/>
                </a:solidFill>
                <a:latin typeface="微软雅黑" panose="020B0503020204020204" pitchFamily="34" charset="-122"/>
                <a:ea typeface="微软雅黑" panose="020B0503020204020204" pitchFamily="34" charset="-122"/>
                <a:sym typeface="+mn-ea"/>
              </a:rPr>
              <a:t>  文科课程</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buFont typeface="Arial" panose="020B0604020202020204" pitchFamily="34" charset="0"/>
              <a:buChar char="•"/>
            </a:pPr>
            <a:r>
              <a:rPr lang="zh-CN" altLang="en-US" smtClean="0">
                <a:solidFill>
                  <a:srgbClr val="000000"/>
                </a:solidFill>
                <a:latin typeface="微软雅黑" panose="020B0503020204020204" pitchFamily="34" charset="-122"/>
                <a:ea typeface="微软雅黑" panose="020B0503020204020204" pitchFamily="34" charset="-122"/>
                <a:sym typeface="+mn-ea"/>
              </a:rPr>
              <a:t>  自然科学课程</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pPr>
            <a:r>
              <a:rPr lang="zh-CN" altLang="en-US" smtClean="0">
                <a:solidFill>
                  <a:srgbClr val="000000"/>
                </a:solidFill>
                <a:latin typeface="微软雅黑" panose="020B0503020204020204" pitchFamily="34" charset="-122"/>
                <a:ea typeface="微软雅黑" panose="020B0503020204020204" pitchFamily="34" charset="-122"/>
                <a:sym typeface="+mn-ea"/>
              </a:rPr>
              <a:t>（“</a:t>
            </a:r>
            <a:r>
              <a:rPr lang="en-US" altLang="zh-CN" smtClean="0">
                <a:solidFill>
                  <a:srgbClr val="000000"/>
                </a:solidFill>
                <a:latin typeface="微软雅黑" panose="020B0503020204020204" pitchFamily="34" charset="-122"/>
                <a:ea typeface="微软雅黑" panose="020B0503020204020204" pitchFamily="34" charset="-122"/>
                <a:sym typeface="+mn-ea"/>
              </a:rPr>
              <a:t>4+1</a:t>
            </a:r>
            <a:r>
              <a:rPr lang="zh-CN" altLang="en-US" smtClean="0">
                <a:solidFill>
                  <a:srgbClr val="000000"/>
                </a:solidFill>
                <a:latin typeface="微软雅黑" panose="020B0503020204020204" pitchFamily="34" charset="-122"/>
                <a:ea typeface="微软雅黑" panose="020B0503020204020204" pitchFamily="34" charset="-122"/>
                <a:sym typeface="+mn-ea"/>
              </a:rPr>
              <a:t>”课程以外的所有专业课程）</a:t>
            </a:r>
            <a:endParaRPr lang="en-US" altLang="en-US" dirty="0">
              <a:solidFill>
                <a:srgbClr val="000000"/>
              </a:solidFill>
              <a:latin typeface="楷体" panose="02010609060101010101" pitchFamily="49" charset="-122"/>
              <a:ea typeface="楷体" panose="02010609060101010101" pitchFamily="49" charset="-122"/>
              <a:sym typeface="+mn-ea"/>
            </a:endParaRPr>
          </a:p>
        </p:txBody>
      </p:sp>
      <p:sp>
        <p:nvSpPr>
          <p:cNvPr id="21" name="矩形 20"/>
          <p:cNvSpPr/>
          <p:nvPr/>
        </p:nvSpPr>
        <p:spPr>
          <a:xfrm>
            <a:off x="571472" y="1500180"/>
            <a:ext cx="5214974" cy="417358"/>
          </a:xfrm>
          <a:prstGeom prst="rect">
            <a:avLst/>
          </a:prstGeom>
        </p:spPr>
        <p:txBody>
          <a:bodyPr wrap="square">
            <a:spAutoFit/>
          </a:bodyPr>
          <a:lstStyle/>
          <a:p>
            <a:pPr lvl="0">
              <a:lnSpc>
                <a:spcPct val="130000"/>
              </a:lnSpc>
            </a:pPr>
            <a:r>
              <a:rPr lang="zh-CN" altLang="en-US" b="1" smtClean="0">
                <a:solidFill>
                  <a:srgbClr val="000000"/>
                </a:solidFill>
                <a:latin typeface="微软雅黑" panose="020B0503020204020204" pitchFamily="34" charset="-122"/>
                <a:ea typeface="微软雅黑" panose="020B0503020204020204" pitchFamily="34" charset="-122"/>
                <a:sym typeface="+mn-ea"/>
              </a:rPr>
              <a:t>课程思政包括：思政课程和“课程思政”</a:t>
            </a:r>
            <a:endParaRPr lang="en-US" altLang="zh-CN" b="1" smtClean="0">
              <a:solidFill>
                <a:srgbClr val="00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0160" y="836287"/>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3200" b="1" noProof="0" smtClean="0">
                <a:ln>
                  <a:noFill/>
                </a:ln>
                <a:effectLst/>
                <a:uLnTx/>
                <a:uFillTx/>
                <a:latin typeface="Arial Rounded MT Bold" panose="020F0704030504030204" pitchFamily="34" charset="0"/>
                <a:ea typeface="微软雅黑" panose="020B0503020204020204" pitchFamily="34" charset="-122"/>
                <a:sym typeface="+mn-ea"/>
              </a:rPr>
              <a:t>2</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58" name="矩形 57"/>
          <p:cNvSpPr/>
          <p:nvPr/>
        </p:nvSpPr>
        <p:spPr>
          <a:xfrm>
            <a:off x="741680" y="836287"/>
            <a:ext cx="5186680" cy="59245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dirty="0">
                <a:solidFill>
                  <a:srgbClr val="9D1F33"/>
                </a:solidFill>
                <a:latin typeface="微软雅黑" panose="020B0503020204020204" pitchFamily="34" charset="-122"/>
                <a:ea typeface="微软雅黑" panose="020B0503020204020204" pitchFamily="34" charset="-122"/>
              </a:rPr>
              <a:t>专业课程思政“概念”的内涵与外延</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
        <p:nvSpPr>
          <p:cNvPr id="10" name="矩形 9"/>
          <p:cNvSpPr/>
          <p:nvPr/>
        </p:nvSpPr>
        <p:spPr>
          <a:xfrm>
            <a:off x="0" y="4643452"/>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400">
                <a:solidFill>
                  <a:schemeClr val="tx1"/>
                </a:solidFill>
                <a:latin typeface="微软雅黑" panose="020B0503020204020204" pitchFamily="34" charset="-122"/>
                <a:ea typeface="微软雅黑" panose="020B0503020204020204" pitchFamily="34" charset="-122"/>
              </a:rPr>
              <a:t> </a:t>
            </a:r>
            <a:endParaRPr lang="zh-CN" altLang="en-US" sz="1400"/>
          </a:p>
        </p:txBody>
      </p:sp>
      <p:sp>
        <p:nvSpPr>
          <p:cNvPr id="16" name="矩形 15"/>
          <p:cNvSpPr/>
          <p:nvPr/>
        </p:nvSpPr>
        <p:spPr>
          <a:xfrm>
            <a:off x="356870" y="1545590"/>
            <a:ext cx="8501380" cy="75247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0000"/>
              </a:lnSpc>
            </a:pPr>
            <a:r>
              <a:rPr lang="zh-CN" altLang="en-US"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rPr>
              <a:t>1</a:t>
            </a:r>
            <a:r>
              <a:rPr lang="zh-CN" altLang="en-US" b="1">
                <a:solidFill>
                  <a:schemeClr val="tx1"/>
                </a:solidFill>
                <a:latin typeface="微软雅黑" panose="020B0503020204020204" pitchFamily="34" charset="-122"/>
                <a:ea typeface="微软雅黑" panose="020B0503020204020204" pitchFamily="34" charset="-122"/>
              </a:rPr>
              <a:t>）家国情怀</a:t>
            </a:r>
            <a:r>
              <a:rPr lang="zh-CN" altLang="en-US">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sym typeface="+mn-ea"/>
              </a:rPr>
              <a:t>党和国家意识，民族精神和时代精神，职业精神， </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p>
            <a:pPr>
              <a:lnSpc>
                <a:spcPct val="10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                            专业认同， 四个自信，社会主义核心价值观</a:t>
            </a:r>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a:solidFill>
                  <a:schemeClr val="tx1"/>
                </a:solidFill>
                <a:latin typeface="微软雅黑" panose="020B0503020204020204" pitchFamily="34" charset="-122"/>
                <a:ea typeface="微软雅黑" panose="020B0503020204020204" pitchFamily="34" charset="-122"/>
              </a:rPr>
              <a:t>                         </a:t>
            </a:r>
            <a:endParaRPr lang="zh-CN" altLang="en-US" b="1">
              <a:solidFill>
                <a:srgbClr val="9D1F33"/>
              </a:solidFill>
              <a:latin typeface="微软雅黑" panose="020B0503020204020204" pitchFamily="34" charset="-122"/>
              <a:ea typeface="微软雅黑" panose="020B0503020204020204" pitchFamily="34" charset="-122"/>
            </a:endParaRPr>
          </a:p>
        </p:txBody>
      </p:sp>
      <p:sp>
        <p:nvSpPr>
          <p:cNvPr id="27" name="矩形 26"/>
          <p:cNvSpPr/>
          <p:nvPr/>
        </p:nvSpPr>
        <p:spPr>
          <a:xfrm>
            <a:off x="714348" y="71420"/>
            <a:ext cx="1415772" cy="461665"/>
          </a:xfrm>
          <a:prstGeom prst="rect">
            <a:avLst/>
          </a:prstGeom>
        </p:spPr>
        <p:txBody>
          <a:bodyPr wrap="none">
            <a:spAutoFit/>
          </a:bodyPr>
          <a:lstStyle/>
          <a:p>
            <a:pPr lvl="0" algn="dist" rtl="0">
              <a:defRPr/>
            </a:pPr>
            <a:r>
              <a:rPr lang="zh-CN" altLang="en-US" sz="2400" b="1">
                <a:solidFill>
                  <a:schemeClr val="lt1"/>
                </a:solidFill>
                <a:latin typeface="微软雅黑" panose="020B0503020204020204" pitchFamily="34" charset="-122"/>
                <a:ea typeface="微软雅黑" panose="020B0503020204020204" pitchFamily="34" charset="-122"/>
                <a:cs typeface="+mn-cs"/>
              </a:rPr>
              <a:t>第二部分</a:t>
            </a:r>
            <a:endParaRPr lang="zh-CN" altLang="en-US" sz="2400" b="1" dirty="0">
              <a:solidFill>
                <a:schemeClr val="lt1"/>
              </a:solidFill>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285720" y="3857634"/>
            <a:ext cx="8572560" cy="64294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a:solidFill>
                  <a:schemeClr val="tx1"/>
                </a:solidFill>
                <a:latin typeface="微软雅黑" panose="020B0503020204020204" pitchFamily="34" charset="-122"/>
                <a:ea typeface="微软雅黑" panose="020B0503020204020204" pitchFamily="34" charset="-122"/>
              </a:rPr>
              <a:t>（</a:t>
            </a:r>
            <a:r>
              <a:rPr lang="en-US" altLang="zh-CN" b="1">
                <a:solidFill>
                  <a:schemeClr val="tx1"/>
                </a:solidFill>
                <a:latin typeface="微软雅黑" panose="020B0503020204020204" pitchFamily="34" charset="-122"/>
                <a:ea typeface="微软雅黑" panose="020B0503020204020204" pitchFamily="34" charset="-122"/>
              </a:rPr>
              <a:t>3</a:t>
            </a:r>
            <a:r>
              <a:rPr lang="zh-CN" altLang="en-US" b="1">
                <a:solidFill>
                  <a:schemeClr val="tx1"/>
                </a:solidFill>
                <a:latin typeface="微软雅黑" panose="020B0503020204020204" pitchFamily="34" charset="-122"/>
                <a:ea typeface="微软雅黑" panose="020B0503020204020204" pitchFamily="34" charset="-122"/>
              </a:rPr>
              <a:t>）科学观</a:t>
            </a:r>
            <a:r>
              <a:rPr lang="zh-CN" altLang="en-US">
                <a:solidFill>
                  <a:schemeClr val="tx1"/>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认识论和方法论</a:t>
            </a:r>
            <a:r>
              <a:rPr lang="zh-CN" altLang="en-US" sz="1600">
                <a:solidFill>
                  <a:schemeClr val="tx1"/>
                </a:solidFill>
                <a:latin typeface="微软雅黑" panose="020B0503020204020204" pitchFamily="34" charset="-122"/>
                <a:ea typeface="微软雅黑" panose="020B0503020204020204" pitchFamily="34" charset="-122"/>
              </a:rPr>
              <a:t>，求真务实，开拓进取，钻研，毅力，</a:t>
            </a:r>
            <a:endParaRPr lang="zh-CN" altLang="en-US" sz="1600">
              <a:solidFill>
                <a:schemeClr val="tx1"/>
              </a:solidFill>
              <a:latin typeface="微软雅黑" panose="020B0503020204020204" pitchFamily="34" charset="-122"/>
              <a:ea typeface="微软雅黑" panose="020B0503020204020204" pitchFamily="34" charset="-122"/>
            </a:endParaRPr>
          </a:p>
          <a:p>
            <a:r>
              <a:rPr lang="zh-CN" altLang="en-US" sz="1600">
                <a:solidFill>
                  <a:schemeClr val="tx1"/>
                </a:solidFill>
                <a:latin typeface="微软雅黑" panose="020B0503020204020204" pitchFamily="34" charset="-122"/>
                <a:ea typeface="微软雅黑" panose="020B0503020204020204" pitchFamily="34" charset="-122"/>
              </a:rPr>
              <a:t>                        勤奋，视野，批判性思维，创新意识，学术诚信，等</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285720" y="2500312"/>
            <a:ext cx="8572560" cy="114300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dirty="0">
                <a:solidFill>
                  <a:schemeClr val="tx1"/>
                </a:solidFill>
                <a:latin typeface="微软雅黑" panose="020B0503020204020204" pitchFamily="34" charset="-122"/>
                <a:ea typeface="微软雅黑" panose="020B0503020204020204" pitchFamily="34" charset="-122"/>
              </a:rPr>
              <a:t>（</a:t>
            </a:r>
            <a:r>
              <a:rPr lang="en-US" altLang="zh-CN" b="1" dirty="0">
                <a:solidFill>
                  <a:schemeClr val="tx1"/>
                </a:solidFill>
                <a:latin typeface="微软雅黑" panose="020B0503020204020204" pitchFamily="34" charset="-122"/>
                <a:ea typeface="微软雅黑" panose="020B0503020204020204" pitchFamily="34" charset="-122"/>
              </a:rPr>
              <a:t>2</a:t>
            </a:r>
            <a:r>
              <a:rPr lang="zh-CN" altLang="en-US" b="1" dirty="0">
                <a:solidFill>
                  <a:schemeClr val="tx1"/>
                </a:solidFill>
                <a:latin typeface="微软雅黑" panose="020B0503020204020204" pitchFamily="34" charset="-122"/>
                <a:ea typeface="微软雅黑" panose="020B0503020204020204" pitchFamily="34" charset="-122"/>
              </a:rPr>
              <a:t>）个人品格</a:t>
            </a:r>
            <a:r>
              <a:rPr lang="zh-CN" altLang="en-US" dirty="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rPr>
              <a:t>   </a:t>
            </a:r>
            <a:r>
              <a:rPr lang="zh-CN" altLang="en-US" sz="1600" dirty="0">
                <a:solidFill>
                  <a:schemeClr val="tx1"/>
                </a:solidFill>
                <a:latin typeface="微软雅黑" panose="020B0503020204020204" pitchFamily="34" charset="-122"/>
                <a:ea typeface="微软雅黑" panose="020B0503020204020204" pitchFamily="34" charset="-122"/>
              </a:rPr>
              <a:t>道德情</a:t>
            </a:r>
            <a:r>
              <a:rPr lang="zh-CN" altLang="en-US" sz="1600">
                <a:solidFill>
                  <a:schemeClr val="tx1"/>
                </a:solidFill>
                <a:latin typeface="微软雅黑" panose="020B0503020204020204" pitchFamily="34" charset="-122"/>
                <a:ea typeface="微软雅黑" panose="020B0503020204020204" pitchFamily="34" charset="-122"/>
              </a:rPr>
              <a:t>操</a:t>
            </a:r>
            <a:r>
              <a:rPr lang="zh-CN" altLang="en-US" sz="1600" smtClean="0">
                <a:solidFill>
                  <a:schemeClr val="tx1"/>
                </a:solidFill>
                <a:latin typeface="微软雅黑" panose="020B0503020204020204" pitchFamily="34" charset="-122"/>
                <a:ea typeface="微软雅黑" panose="020B0503020204020204" pitchFamily="34" charset="-122"/>
              </a:rPr>
              <a:t>：道德（社会、</a:t>
            </a:r>
            <a:r>
              <a:rPr lang="zh-CN" altLang="en-US" sz="1600">
                <a:solidFill>
                  <a:schemeClr val="tx1"/>
                </a:solidFill>
                <a:latin typeface="微软雅黑" panose="020B0503020204020204" pitchFamily="34" charset="-122"/>
                <a:ea typeface="微软雅黑" panose="020B0503020204020204" pitchFamily="34" charset="-122"/>
              </a:rPr>
              <a:t>个</a:t>
            </a:r>
            <a:r>
              <a:rPr lang="zh-CN" altLang="en-US" sz="1600" smtClean="0">
                <a:solidFill>
                  <a:schemeClr val="tx1"/>
                </a:solidFill>
                <a:latin typeface="微软雅黑" panose="020B0503020204020204" pitchFamily="34" charset="-122"/>
                <a:ea typeface="微软雅黑" panose="020B0503020204020204" pitchFamily="34" charset="-122"/>
              </a:rPr>
              <a:t>人、职业、家庭）、人</a:t>
            </a:r>
            <a:r>
              <a:rPr lang="zh-CN" altLang="en-US" sz="1600" dirty="0">
                <a:solidFill>
                  <a:schemeClr val="tx1"/>
                </a:solidFill>
                <a:latin typeface="微软雅黑" panose="020B0503020204020204" pitchFamily="34" charset="-122"/>
                <a:ea typeface="微软雅黑" panose="020B0503020204020204" pitchFamily="34" charset="-122"/>
              </a:rPr>
              <a:t>文素</a:t>
            </a:r>
            <a:r>
              <a:rPr lang="zh-CN" altLang="en-US" sz="1600">
                <a:solidFill>
                  <a:schemeClr val="tx1"/>
                </a:solidFill>
                <a:latin typeface="微软雅黑" panose="020B0503020204020204" pitchFamily="34" charset="-122"/>
                <a:ea typeface="微软雅黑" panose="020B0503020204020204" pitchFamily="34" charset="-122"/>
              </a:rPr>
              <a:t>养</a:t>
            </a:r>
            <a:r>
              <a:rPr lang="zh-CN" altLang="en-US" sz="1600" smtClean="0">
                <a:solidFill>
                  <a:schemeClr val="tx1"/>
                </a:solidFill>
                <a:latin typeface="微软雅黑" panose="020B0503020204020204" pitchFamily="34" charset="-122"/>
                <a:ea typeface="微软雅黑" panose="020B0503020204020204" pitchFamily="34" charset="-122"/>
              </a:rPr>
              <a:t>、守法，正义，等</a:t>
            </a:r>
            <a:endParaRPr lang="en-US" altLang="zh-CN" sz="1600" dirty="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   健全人</a:t>
            </a:r>
            <a:r>
              <a:rPr lang="zh-CN" altLang="en-US" sz="1600">
                <a:solidFill>
                  <a:schemeClr val="tx1"/>
                </a:solidFill>
                <a:latin typeface="微软雅黑" panose="020B0503020204020204" pitchFamily="34" charset="-122"/>
                <a:ea typeface="微软雅黑" panose="020B0503020204020204" pitchFamily="34" charset="-122"/>
              </a:rPr>
              <a:t>格</a:t>
            </a:r>
            <a:r>
              <a:rPr lang="zh-CN" altLang="en-US" sz="1600" smtClean="0">
                <a:solidFill>
                  <a:schemeClr val="tx1"/>
                </a:solidFill>
                <a:latin typeface="微软雅黑" panose="020B0503020204020204" pitchFamily="34" charset="-122"/>
                <a:ea typeface="微软雅黑" panose="020B0503020204020204" pitchFamily="34" charset="-122"/>
              </a:rPr>
              <a:t>：情</a:t>
            </a:r>
            <a:r>
              <a:rPr lang="zh-CN" altLang="en-US" sz="1600" dirty="0">
                <a:solidFill>
                  <a:schemeClr val="tx1"/>
                </a:solidFill>
                <a:latin typeface="微软雅黑" panose="020B0503020204020204" pitchFamily="34" charset="-122"/>
                <a:ea typeface="微软雅黑" panose="020B0503020204020204" pitchFamily="34" charset="-122"/>
              </a:rPr>
              <a:t>感、态度、行</a:t>
            </a:r>
            <a:r>
              <a:rPr lang="zh-CN" altLang="en-US" sz="1600">
                <a:solidFill>
                  <a:schemeClr val="tx1"/>
                </a:solidFill>
                <a:latin typeface="微软雅黑" panose="020B0503020204020204" pitchFamily="34" charset="-122"/>
                <a:ea typeface="微软雅黑" panose="020B0503020204020204" pitchFamily="34" charset="-122"/>
              </a:rPr>
              <a:t>为</a:t>
            </a:r>
            <a:r>
              <a:rPr lang="zh-CN" altLang="en-US" sz="1600" smtClean="0">
                <a:solidFill>
                  <a:schemeClr val="tx1"/>
                </a:solidFill>
                <a:latin typeface="微软雅黑" panose="020B0503020204020204" pitchFamily="34" charset="-122"/>
                <a:ea typeface="微软雅黑" panose="020B0503020204020204" pitchFamily="34" charset="-122"/>
              </a:rPr>
              <a:t>、自尊、生命观、心</a:t>
            </a:r>
            <a:r>
              <a:rPr lang="zh-CN" altLang="en-US" sz="1600" dirty="0">
                <a:solidFill>
                  <a:schemeClr val="tx1"/>
                </a:solidFill>
                <a:latin typeface="微软雅黑" panose="020B0503020204020204" pitchFamily="34" charset="-122"/>
                <a:ea typeface="微软雅黑" panose="020B0503020204020204" pitchFamily="34" charset="-122"/>
              </a:rPr>
              <a:t>理、</a:t>
            </a:r>
            <a:r>
              <a:rPr lang="zh-CN" altLang="en-US" sz="1600" b="1" dirty="0">
                <a:solidFill>
                  <a:srgbClr val="FF0000"/>
                </a:solidFill>
                <a:latin typeface="微软雅黑" panose="020B0503020204020204" pitchFamily="34" charset="-122"/>
                <a:ea typeface="微软雅黑" panose="020B0503020204020204" pitchFamily="34" charset="-122"/>
              </a:rPr>
              <a:t>哲学</a:t>
            </a:r>
            <a:r>
              <a:rPr lang="zh-CN" altLang="en-US" sz="1600" dirty="0">
                <a:solidFill>
                  <a:schemeClr val="tx1"/>
                </a:solidFill>
                <a:latin typeface="微软雅黑" panose="020B0503020204020204" pitchFamily="34" charset="-122"/>
                <a:ea typeface="微软雅黑" panose="020B0503020204020204" pitchFamily="34" charset="-122"/>
              </a:rPr>
              <a:t>、艺术、性</a:t>
            </a:r>
            <a:r>
              <a:rPr lang="zh-CN" altLang="en-US" sz="1600">
                <a:solidFill>
                  <a:schemeClr val="tx1"/>
                </a:solidFill>
                <a:latin typeface="微软雅黑" panose="020B0503020204020204" pitchFamily="34" charset="-122"/>
                <a:ea typeface="微软雅黑" panose="020B0503020204020204" pitchFamily="34" charset="-122"/>
              </a:rPr>
              <a:t>格</a:t>
            </a:r>
            <a:r>
              <a:rPr lang="zh-CN" altLang="en-US" sz="1600" smtClean="0">
                <a:solidFill>
                  <a:schemeClr val="tx1"/>
                </a:solidFill>
                <a:latin typeface="微软雅黑" panose="020B0503020204020204" pitchFamily="34" charset="-122"/>
                <a:ea typeface="微软雅黑" panose="020B0503020204020204" pitchFamily="34" charset="-122"/>
              </a:rPr>
              <a:t>、健康</a:t>
            </a:r>
            <a:endParaRPr lang="en-US" altLang="zh-CN" sz="1600" dirty="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   智      力：</a:t>
            </a:r>
            <a:r>
              <a:rPr lang="en-US" altLang="en-US" sz="1600" dirty="0" err="1">
                <a:solidFill>
                  <a:schemeClr val="tx1"/>
                </a:solidFill>
                <a:latin typeface="微软雅黑" panose="020B0503020204020204" pitchFamily="34" charset="-122"/>
                <a:ea typeface="微软雅黑" panose="020B0503020204020204" pitchFamily="34" charset="-122"/>
              </a:rPr>
              <a:t>观察</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en-US" sz="1600" dirty="0" err="1">
                <a:solidFill>
                  <a:schemeClr val="tx1"/>
                </a:solidFill>
                <a:latin typeface="微软雅黑" panose="020B0503020204020204" pitchFamily="34" charset="-122"/>
                <a:ea typeface="微软雅黑" panose="020B0503020204020204" pitchFamily="34" charset="-122"/>
              </a:rPr>
              <a:t>想象</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en-US" sz="1600" dirty="0" err="1">
                <a:solidFill>
                  <a:schemeClr val="tx1"/>
                </a:solidFill>
                <a:latin typeface="微软雅黑" panose="020B0503020204020204" pitchFamily="34" charset="-122"/>
                <a:ea typeface="微软雅黑" panose="020B0503020204020204" pitchFamily="34" charset="-122"/>
              </a:rPr>
              <a:t>思考</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en-US" sz="1600" dirty="0" err="1">
                <a:solidFill>
                  <a:schemeClr val="tx1"/>
                </a:solidFill>
                <a:latin typeface="微软雅黑" panose="020B0503020204020204" pitchFamily="34" charset="-122"/>
                <a:ea typeface="微软雅黑" panose="020B0503020204020204" pitchFamily="34" charset="-122"/>
              </a:rPr>
              <a:t>判断</a:t>
            </a:r>
            <a:r>
              <a:rPr lang="zh-CN" altLang="en-US" sz="1600" dirty="0">
                <a:solidFill>
                  <a:schemeClr val="tx1"/>
                </a:solidFill>
                <a:latin typeface="微软雅黑" panose="020B0503020204020204" pitchFamily="34" charset="-122"/>
                <a:ea typeface="微软雅黑" panose="020B0503020204020204" pitchFamily="34" charset="-122"/>
              </a:rPr>
              <a:t>、推理、逻辑，</a:t>
            </a:r>
            <a:r>
              <a:rPr lang="zh-CN" altLang="en-US" sz="1600" b="1" dirty="0">
                <a:solidFill>
                  <a:srgbClr val="FF0000"/>
                </a:solidFill>
                <a:latin typeface="微软雅黑" panose="020B0503020204020204" pitchFamily="34" charset="-122"/>
                <a:ea typeface="微软雅黑" panose="020B0503020204020204" pitchFamily="34" charset="-122"/>
              </a:rPr>
              <a:t>思维</a:t>
            </a:r>
            <a:r>
              <a:rPr lang="zh-CN" altLang="en-US" sz="1600" dirty="0">
                <a:solidFill>
                  <a:schemeClr val="tx1"/>
                </a:solidFill>
                <a:latin typeface="微软雅黑" panose="020B0503020204020204" pitchFamily="34" charset="-122"/>
                <a:ea typeface="微软雅黑" panose="020B0503020204020204" pitchFamily="34" charset="-122"/>
              </a:rPr>
              <a:t>，等</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7144719" y="1713543"/>
            <a:ext cx="1338828" cy="369332"/>
          </a:xfrm>
          <a:prstGeom prst="rect">
            <a:avLst/>
          </a:prstGeom>
        </p:spPr>
        <p:txBody>
          <a:bodyPr wrap="none">
            <a:spAutoFit/>
          </a:bodyPr>
          <a:lstStyle/>
          <a:p>
            <a:r>
              <a:rPr lang="zh-CN" altLang="en-US" b="1">
                <a:solidFill>
                  <a:srgbClr val="9D1F33"/>
                </a:solidFill>
                <a:latin typeface="微软雅黑" panose="020B0503020204020204" pitchFamily="34" charset="-122"/>
                <a:ea typeface="微软雅黑" panose="020B0503020204020204" pitchFamily="34" charset="-122"/>
                <a:cs typeface="+mn-cs"/>
              </a:rPr>
              <a:t>责任与担当</a:t>
            </a:r>
            <a:endParaRPr lang="zh-CN" altLang="en-US"/>
          </a:p>
        </p:txBody>
      </p:sp>
      <p:sp>
        <p:nvSpPr>
          <p:cNvPr id="24" name="矩形 23"/>
          <p:cNvSpPr/>
          <p:nvPr/>
        </p:nvSpPr>
        <p:spPr>
          <a:xfrm>
            <a:off x="7678846" y="2714626"/>
            <a:ext cx="1107996" cy="369332"/>
          </a:xfrm>
          <a:prstGeom prst="rect">
            <a:avLst/>
          </a:prstGeom>
        </p:spPr>
        <p:txBody>
          <a:bodyPr wrap="none">
            <a:spAutoFit/>
          </a:bodyPr>
          <a:lstStyle/>
          <a:p>
            <a:r>
              <a:rPr lang="zh-CN" altLang="en-US" b="1">
                <a:solidFill>
                  <a:srgbClr val="9D1F33"/>
                </a:solidFill>
                <a:latin typeface="微软雅黑" panose="020B0503020204020204" pitchFamily="34" charset="-122"/>
                <a:ea typeface="微软雅黑" panose="020B0503020204020204" pitchFamily="34" charset="-122"/>
                <a:cs typeface="+mn-cs"/>
              </a:rPr>
              <a:t>如何做人</a:t>
            </a:r>
            <a:endParaRPr lang="zh-CN" altLang="en-US"/>
          </a:p>
        </p:txBody>
      </p:sp>
      <p:sp>
        <p:nvSpPr>
          <p:cNvPr id="25" name="矩形 24"/>
          <p:cNvSpPr/>
          <p:nvPr/>
        </p:nvSpPr>
        <p:spPr>
          <a:xfrm>
            <a:off x="7467617" y="3995037"/>
            <a:ext cx="1107996" cy="369332"/>
          </a:xfrm>
          <a:prstGeom prst="rect">
            <a:avLst/>
          </a:prstGeom>
        </p:spPr>
        <p:txBody>
          <a:bodyPr wrap="none">
            <a:spAutoFit/>
          </a:bodyPr>
          <a:lstStyle/>
          <a:p>
            <a:r>
              <a:rPr lang="zh-CN" altLang="en-US" b="1">
                <a:solidFill>
                  <a:srgbClr val="9D1F33"/>
                </a:solidFill>
                <a:latin typeface="微软雅黑" panose="020B0503020204020204" pitchFamily="34" charset="-122"/>
                <a:ea typeface="微软雅黑" panose="020B0503020204020204" pitchFamily="34" charset="-122"/>
                <a:cs typeface="+mn-cs"/>
              </a:rPr>
              <a:t>如何做事</a:t>
            </a:r>
            <a:endParaRPr lang="zh-CN" altLang="en-US"/>
          </a:p>
        </p:txBody>
      </p:sp>
      <p:grpSp>
        <p:nvGrpSpPr>
          <p:cNvPr id="17" name="组合 12"/>
          <p:cNvGrpSpPr/>
          <p:nvPr/>
        </p:nvGrpSpPr>
        <p:grpSpPr>
          <a:xfrm>
            <a:off x="0" y="0"/>
            <a:ext cx="2339975" cy="600075"/>
            <a:chOff x="0" y="0"/>
            <a:chExt cx="2339975" cy="600764"/>
          </a:xfrm>
        </p:grpSpPr>
        <p:sp>
          <p:nvSpPr>
            <p:cNvPr id="19" name="矩形 18"/>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2" name="矩形 21"/>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6" name="矩形 25"/>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28" name="矩形 27"/>
          <p:cNvSpPr/>
          <p:nvPr/>
        </p:nvSpPr>
        <p:spPr bwMode="auto">
          <a:xfrm>
            <a:off x="2439988" y="4763"/>
            <a:ext cx="6704012"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1" name="Rectangle 1"/>
          <p:cNvSpPr>
            <a:spLocks noChangeArrowheads="1"/>
          </p:cNvSpPr>
          <p:nvPr/>
        </p:nvSpPr>
        <p:spPr bwMode="auto">
          <a:xfrm>
            <a:off x="428596" y="4739032"/>
            <a:ext cx="8501122" cy="33855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    教学过程中，一切有利于学生进步、成长的，能够促进学生德智体美劳发展的因素</a:t>
            </a:r>
            <a:r>
              <a:rPr kumimoji="0" lang="zh-CN" sz="1600" b="1"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zh-CN" sz="36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0" grpId="0" bldLvl="0" animBg="1"/>
      <p:bldP spid="18" grpId="0" bldLvl="0" animBg="1"/>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3</a:t>
            </a:r>
            <a:endParaRPr kumimoji="0" lang="zh-CN" alt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7" name="矩形 6"/>
          <p:cNvSpPr/>
          <p:nvPr/>
        </p:nvSpPr>
        <p:spPr>
          <a:xfrm>
            <a:off x="618808" y="928676"/>
            <a:ext cx="6096332"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专业课程思政教育的五个工作环节</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
        <p:nvSpPr>
          <p:cNvPr id="11" name="矩形 10"/>
          <p:cNvSpPr/>
          <p:nvPr/>
        </p:nvSpPr>
        <p:spPr>
          <a:xfrm>
            <a:off x="428596" y="1857374"/>
            <a:ext cx="8429684" cy="2571763"/>
          </a:xfrm>
          <a:prstGeom prst="rect">
            <a:avLst/>
          </a:prstGeom>
          <a:solidFill>
            <a:schemeClr val="bg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3400"/>
              </a:lnSpc>
            </a:pPr>
            <a:r>
              <a:rPr lang="zh-CN" altLang="en-US" smtClean="0">
                <a:solidFill>
                  <a:schemeClr val="tx1"/>
                </a:solidFill>
                <a:latin typeface="微软雅黑" panose="020B0503020204020204" pitchFamily="34" charset="-122"/>
                <a:ea typeface="微软雅黑" panose="020B0503020204020204" pitchFamily="34" charset="-122"/>
              </a:rPr>
              <a:t>基</a:t>
            </a:r>
            <a:r>
              <a:rPr lang="zh-CN" altLang="en-US" dirty="0" smtClean="0">
                <a:solidFill>
                  <a:schemeClr val="tx1"/>
                </a:solidFill>
                <a:latin typeface="微软雅黑" panose="020B0503020204020204" pitchFamily="34" charset="-122"/>
                <a:ea typeface="微软雅黑" panose="020B0503020204020204" pitchFamily="34" charset="-122"/>
              </a:rPr>
              <a:t>本</a:t>
            </a:r>
            <a:r>
              <a:rPr lang="zh-CN" altLang="en-US" smtClean="0">
                <a:solidFill>
                  <a:schemeClr val="tx1"/>
                </a:solidFill>
                <a:latin typeface="微软雅黑" panose="020B0503020204020204" pitchFamily="34" charset="-122"/>
                <a:ea typeface="微软雅黑" panose="020B0503020204020204" pitchFamily="34" charset="-122"/>
              </a:rPr>
              <a:t>环节：建设</a:t>
            </a:r>
            <a:r>
              <a:rPr lang="zh-CN" altLang="en-US" b="1" smtClean="0">
                <a:solidFill>
                  <a:srgbClr val="C00000"/>
                </a:solidFill>
                <a:latin typeface="微软雅黑" panose="020B0503020204020204" pitchFamily="34" charset="-122"/>
                <a:ea typeface="微软雅黑" panose="020B0503020204020204" pitchFamily="34" charset="-122"/>
              </a:rPr>
              <a:t>平台</a:t>
            </a:r>
            <a:r>
              <a:rPr lang="zh-CN" altLang="en-US" smtClean="0">
                <a:solidFill>
                  <a:schemeClr val="tx1"/>
                </a:solidFill>
                <a:latin typeface="微软雅黑" panose="020B0503020204020204" pitchFamily="34" charset="-122"/>
                <a:ea typeface="微软雅黑" panose="020B0503020204020204" pitchFamily="34" charset="-122"/>
              </a:rPr>
              <a:t>      依据课程特点作的教学设计，教学环节等</a:t>
            </a:r>
            <a:endParaRPr lang="en-US" altLang="zh-CN" smtClean="0">
              <a:solidFill>
                <a:schemeClr val="tx1"/>
              </a:solidFill>
              <a:latin typeface="微软雅黑" panose="020B0503020204020204" pitchFamily="34" charset="-122"/>
              <a:ea typeface="微软雅黑" panose="020B0503020204020204" pitchFamily="34" charset="-122"/>
            </a:endParaRPr>
          </a:p>
          <a:p>
            <a:pPr>
              <a:lnSpc>
                <a:spcPts val="3400"/>
              </a:lnSpc>
            </a:pPr>
            <a:r>
              <a:rPr lang="zh-CN" altLang="en-US" smtClean="0">
                <a:solidFill>
                  <a:schemeClr val="tx1"/>
                </a:solidFill>
                <a:latin typeface="微软雅黑" panose="020B0503020204020204" pitchFamily="34" charset="-122"/>
                <a:ea typeface="微软雅黑" panose="020B0503020204020204" pitchFamily="34" charset="-122"/>
              </a:rPr>
              <a:t>重</a:t>
            </a:r>
            <a:r>
              <a:rPr lang="zh-CN" altLang="en-US" dirty="0" smtClean="0">
                <a:solidFill>
                  <a:schemeClr val="tx1"/>
                </a:solidFill>
                <a:latin typeface="微软雅黑" panose="020B0503020204020204" pitchFamily="34" charset="-122"/>
                <a:ea typeface="微软雅黑" panose="020B0503020204020204" pitchFamily="34" charset="-122"/>
              </a:rPr>
              <a:t>点</a:t>
            </a:r>
            <a:r>
              <a:rPr lang="zh-CN" altLang="en-US" smtClean="0">
                <a:solidFill>
                  <a:schemeClr val="tx1"/>
                </a:solidFill>
                <a:latin typeface="微软雅黑" panose="020B0503020204020204" pitchFamily="34" charset="-122"/>
                <a:ea typeface="微软雅黑" panose="020B0503020204020204" pitchFamily="34" charset="-122"/>
              </a:rPr>
              <a:t>环节：学生</a:t>
            </a:r>
            <a:r>
              <a:rPr lang="zh-CN" altLang="en-US" b="1" smtClean="0">
                <a:solidFill>
                  <a:srgbClr val="C00000"/>
                </a:solidFill>
                <a:latin typeface="微软雅黑" panose="020B0503020204020204" pitchFamily="34" charset="-122"/>
                <a:ea typeface="微软雅黑" panose="020B0503020204020204" pitchFamily="34" charset="-122"/>
              </a:rPr>
              <a:t>参与</a:t>
            </a:r>
            <a:r>
              <a:rPr lang="zh-CN" altLang="en-US" smtClean="0">
                <a:solidFill>
                  <a:schemeClr val="tx1"/>
                </a:solidFill>
                <a:latin typeface="微软雅黑" panose="020B0503020204020204" pitchFamily="34" charset="-122"/>
                <a:ea typeface="微软雅黑" panose="020B0503020204020204" pitchFamily="34" charset="-122"/>
              </a:rPr>
              <a:t>      学生积极参与，形成情感的体验与感悟</a:t>
            </a:r>
            <a:endParaRPr lang="en-US" altLang="zh-CN" smtClean="0">
              <a:solidFill>
                <a:schemeClr val="tx1"/>
              </a:solidFill>
              <a:latin typeface="微软雅黑" panose="020B0503020204020204" pitchFamily="34" charset="-122"/>
              <a:ea typeface="微软雅黑" panose="020B0503020204020204" pitchFamily="34" charset="-122"/>
            </a:endParaRPr>
          </a:p>
          <a:p>
            <a:pPr>
              <a:lnSpc>
                <a:spcPts val="3400"/>
              </a:lnSpc>
            </a:pPr>
            <a:r>
              <a:rPr lang="zh-CN" altLang="en-US" smtClean="0">
                <a:solidFill>
                  <a:schemeClr val="tx1"/>
                </a:solidFill>
                <a:latin typeface="微软雅黑" panose="020B0503020204020204" pitchFamily="34" charset="-122"/>
                <a:ea typeface="微软雅黑" panose="020B0503020204020204" pitchFamily="34" charset="-122"/>
              </a:rPr>
              <a:t>关</a:t>
            </a:r>
            <a:r>
              <a:rPr lang="zh-CN" altLang="en-US" dirty="0" smtClean="0">
                <a:solidFill>
                  <a:schemeClr val="tx1"/>
                </a:solidFill>
                <a:latin typeface="微软雅黑" panose="020B0503020204020204" pitchFamily="34" charset="-122"/>
                <a:ea typeface="微软雅黑" panose="020B0503020204020204" pitchFamily="34" charset="-122"/>
              </a:rPr>
              <a:t>键</a:t>
            </a:r>
            <a:r>
              <a:rPr lang="zh-CN" altLang="en-US" smtClean="0">
                <a:solidFill>
                  <a:schemeClr val="tx1"/>
                </a:solidFill>
                <a:latin typeface="微软雅黑" panose="020B0503020204020204" pitchFamily="34" charset="-122"/>
                <a:ea typeface="微软雅黑" panose="020B0503020204020204" pitchFamily="34" charset="-122"/>
              </a:rPr>
              <a:t>环节：教师</a:t>
            </a:r>
            <a:r>
              <a:rPr lang="zh-CN" altLang="en-US" b="1" smtClean="0">
                <a:solidFill>
                  <a:srgbClr val="C00000"/>
                </a:solidFill>
                <a:latin typeface="微软雅黑" panose="020B0503020204020204" pitchFamily="34" charset="-122"/>
                <a:ea typeface="微软雅黑" panose="020B0503020204020204" pitchFamily="34" charset="-122"/>
              </a:rPr>
              <a:t>引导</a:t>
            </a:r>
            <a:r>
              <a:rPr lang="zh-CN" altLang="en-US" smtClean="0">
                <a:solidFill>
                  <a:schemeClr val="tx1"/>
                </a:solidFill>
                <a:latin typeface="微软雅黑" panose="020B0503020204020204" pitchFamily="34" charset="-122"/>
                <a:ea typeface="微软雅黑" panose="020B0503020204020204" pitchFamily="34" charset="-122"/>
              </a:rPr>
              <a:t>      调动各种因素，引导意识，引导类型，引导方式</a:t>
            </a:r>
            <a:endParaRPr lang="en-US" altLang="zh-CN" smtClean="0">
              <a:solidFill>
                <a:schemeClr val="tx1"/>
              </a:solidFill>
              <a:latin typeface="微软雅黑" panose="020B0503020204020204" pitchFamily="34" charset="-122"/>
              <a:ea typeface="微软雅黑" panose="020B0503020204020204" pitchFamily="34" charset="-122"/>
            </a:endParaRPr>
          </a:p>
          <a:p>
            <a:pPr>
              <a:lnSpc>
                <a:spcPts val="3400"/>
              </a:lnSpc>
            </a:pPr>
            <a:r>
              <a:rPr lang="zh-CN" altLang="en-US" smtClean="0">
                <a:solidFill>
                  <a:schemeClr val="tx1"/>
                </a:solidFill>
                <a:latin typeface="微软雅黑" panose="020B0503020204020204" pitchFamily="34" charset="-122"/>
                <a:ea typeface="微软雅黑" panose="020B0503020204020204" pitchFamily="34" charset="-122"/>
              </a:rPr>
              <a:t>难</a:t>
            </a:r>
            <a:r>
              <a:rPr lang="zh-CN" altLang="en-US" dirty="0" smtClean="0">
                <a:solidFill>
                  <a:schemeClr val="tx1"/>
                </a:solidFill>
                <a:latin typeface="微软雅黑" panose="020B0503020204020204" pitchFamily="34" charset="-122"/>
                <a:ea typeface="微软雅黑" panose="020B0503020204020204" pitchFamily="34" charset="-122"/>
              </a:rPr>
              <a:t>点</a:t>
            </a:r>
            <a:r>
              <a:rPr lang="zh-CN" altLang="en-US" smtClean="0">
                <a:solidFill>
                  <a:schemeClr val="tx1"/>
                </a:solidFill>
                <a:latin typeface="微软雅黑" panose="020B0503020204020204" pitchFamily="34" charset="-122"/>
                <a:ea typeface="微软雅黑" panose="020B0503020204020204" pitchFamily="34" charset="-122"/>
              </a:rPr>
              <a:t>环节：综合</a:t>
            </a:r>
            <a:r>
              <a:rPr lang="zh-CN" altLang="en-US" b="1" smtClean="0">
                <a:solidFill>
                  <a:srgbClr val="C00000"/>
                </a:solidFill>
                <a:latin typeface="微软雅黑" panose="020B0503020204020204" pitchFamily="34" charset="-122"/>
                <a:ea typeface="微软雅黑" panose="020B0503020204020204" pitchFamily="34" charset="-122"/>
              </a:rPr>
              <a:t>评价</a:t>
            </a:r>
            <a:r>
              <a:rPr lang="zh-CN" altLang="en-US" smtClean="0">
                <a:solidFill>
                  <a:schemeClr val="tx1"/>
                </a:solidFill>
                <a:latin typeface="微软雅黑" panose="020B0503020204020204" pitchFamily="34" charset="-122"/>
                <a:ea typeface="微软雅黑" panose="020B0503020204020204" pitchFamily="34" charset="-122"/>
              </a:rPr>
              <a:t>      建立评价和研究意识，掌握评价和研究方法</a:t>
            </a:r>
            <a:endParaRPr lang="en-US" altLang="zh-CN" smtClean="0">
              <a:solidFill>
                <a:schemeClr val="tx1"/>
              </a:solidFill>
              <a:latin typeface="微软雅黑" panose="020B0503020204020204" pitchFamily="34" charset="-122"/>
              <a:ea typeface="微软雅黑" panose="020B0503020204020204" pitchFamily="34" charset="-122"/>
            </a:endParaRPr>
          </a:p>
          <a:p>
            <a:pPr>
              <a:lnSpc>
                <a:spcPts val="3400"/>
              </a:lnSpc>
            </a:pPr>
            <a:r>
              <a:rPr lang="zh-CN" altLang="en-US" smtClean="0">
                <a:solidFill>
                  <a:schemeClr val="tx1"/>
                </a:solidFill>
                <a:latin typeface="微软雅黑" panose="020B0503020204020204" pitchFamily="34" charset="-122"/>
                <a:ea typeface="微软雅黑" panose="020B0503020204020204" pitchFamily="34" charset="-122"/>
              </a:rPr>
              <a:t>核</a:t>
            </a:r>
            <a:r>
              <a:rPr lang="zh-CN" altLang="en-US" dirty="0" smtClean="0">
                <a:solidFill>
                  <a:schemeClr val="tx1"/>
                </a:solidFill>
                <a:latin typeface="微软雅黑" panose="020B0503020204020204" pitchFamily="34" charset="-122"/>
                <a:ea typeface="微软雅黑" panose="020B0503020204020204" pitchFamily="34" charset="-122"/>
              </a:rPr>
              <a:t>心</a:t>
            </a:r>
            <a:r>
              <a:rPr lang="zh-CN" altLang="en-US" smtClean="0">
                <a:solidFill>
                  <a:schemeClr val="tx1"/>
                </a:solidFill>
                <a:latin typeface="微软雅黑" panose="020B0503020204020204" pitchFamily="34" charset="-122"/>
                <a:ea typeface="微软雅黑" panose="020B0503020204020204" pitchFamily="34" charset="-122"/>
              </a:rPr>
              <a:t>环节：有机</a:t>
            </a:r>
            <a:r>
              <a:rPr lang="zh-CN" altLang="en-US" b="1" smtClean="0">
                <a:solidFill>
                  <a:srgbClr val="C00000"/>
                </a:solidFill>
                <a:latin typeface="微软雅黑" panose="020B0503020204020204" pitchFamily="34" charset="-122"/>
                <a:ea typeface="微软雅黑" panose="020B0503020204020204" pitchFamily="34" charset="-122"/>
              </a:rPr>
              <a:t>融合</a:t>
            </a:r>
            <a:r>
              <a:rPr lang="zh-CN" altLang="en-US" smtClean="0">
                <a:solidFill>
                  <a:schemeClr val="tx1"/>
                </a:solidFill>
                <a:latin typeface="微软雅黑" panose="020B0503020204020204" pitchFamily="34" charset="-122"/>
                <a:ea typeface="微软雅黑" panose="020B0503020204020204" pitchFamily="34" charset="-122"/>
              </a:rPr>
              <a:t>      显性教育与隐形教育结合，润物无声，潜移默化</a:t>
            </a:r>
            <a:endParaRPr lang="zh-CN" altLang="en-US" b="1" dirty="0" smtClean="0">
              <a:solidFill>
                <a:srgbClr val="9D1F33"/>
              </a:solidFill>
              <a:latin typeface="微软雅黑" panose="020B0503020204020204" pitchFamily="34" charset="-122"/>
              <a:ea typeface="微软雅黑" panose="020B0503020204020204" pitchFamily="34" charset="-122"/>
            </a:endParaRPr>
          </a:p>
        </p:txBody>
      </p:sp>
      <p:grpSp>
        <p:nvGrpSpPr>
          <p:cNvPr id="8" name="组合 12"/>
          <p:cNvGrpSpPr/>
          <p:nvPr/>
        </p:nvGrpSpPr>
        <p:grpSpPr>
          <a:xfrm>
            <a:off x="0" y="0"/>
            <a:ext cx="2339975" cy="600075"/>
            <a:chOff x="0" y="0"/>
            <a:chExt cx="2339975" cy="600764"/>
          </a:xfrm>
        </p:grpSpPr>
        <p:sp>
          <p:nvSpPr>
            <p:cNvPr id="9" name="矩形 8"/>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3" name="矩形 12"/>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4" name="矩形 13"/>
          <p:cNvSpPr/>
          <p:nvPr/>
        </p:nvSpPr>
        <p:spPr bwMode="auto">
          <a:xfrm>
            <a:off x="2439988" y="4763"/>
            <a:ext cx="6704012"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1"/>
          <p:cNvGrpSpPr/>
          <p:nvPr/>
        </p:nvGrpSpPr>
        <p:grpSpPr>
          <a:xfrm>
            <a:off x="500034" y="1707654"/>
            <a:ext cx="8143931" cy="1535112"/>
            <a:chOff x="2311400" y="1634463"/>
            <a:chExt cx="4249307" cy="1534187"/>
          </a:xfrm>
        </p:grpSpPr>
        <p:sp>
          <p:nvSpPr>
            <p:cNvPr id="2" name="直接连接符 6"/>
            <p:cNvSpPr>
              <a:spLocks noChangeShapeType="1"/>
            </p:cNvSpPr>
            <p:nvPr/>
          </p:nvSpPr>
          <p:spPr bwMode="auto">
            <a:xfrm>
              <a:off x="2311400" y="3167064"/>
              <a:ext cx="4249307" cy="1586"/>
            </a:xfrm>
            <a:prstGeom prst="line">
              <a:avLst/>
            </a:prstGeom>
            <a:noFill/>
            <a:ln w="28575">
              <a:solidFill>
                <a:schemeClr val="bg1">
                  <a:lumMod val="65000"/>
                </a:schemeClr>
              </a:solidFill>
              <a:prstDash val="sysDot"/>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直接连接符 7"/>
            <p:cNvSpPr>
              <a:spLocks noChangeShapeType="1"/>
            </p:cNvSpPr>
            <p:nvPr/>
          </p:nvSpPr>
          <p:spPr bwMode="auto">
            <a:xfrm>
              <a:off x="2311400" y="1634463"/>
              <a:ext cx="4249307" cy="1586"/>
            </a:xfrm>
            <a:prstGeom prst="line">
              <a:avLst/>
            </a:prstGeom>
            <a:noFill/>
            <a:ln w="28575">
              <a:solidFill>
                <a:schemeClr val="bg1">
                  <a:lumMod val="65000"/>
                </a:schemeClr>
              </a:solidFill>
              <a:prstDash val="sysDot"/>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a:xfrm>
              <a:off x="2339972" y="1851819"/>
              <a:ext cx="1052392" cy="504521"/>
            </a:xfrm>
            <a:prstGeom prst="rect">
              <a:avLst/>
            </a:prstGeom>
            <a:solidFill>
              <a:srgbClr val="9D1F33"/>
            </a:solidFill>
            <a:ln w="19050">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lt1"/>
                  </a:solidFill>
                  <a:effectLst/>
                  <a:uLnTx/>
                  <a:uFillTx/>
                  <a:latin typeface="Arial Rounded MT Bold" panose="020F0704030504030204" pitchFamily="34" charset="0"/>
                  <a:ea typeface="微软雅黑" panose="020B0503020204020204" pitchFamily="34" charset="-122"/>
                  <a:cs typeface="+mn-cs"/>
                </a:rPr>
                <a:t>PART  </a:t>
              </a:r>
              <a:r>
                <a:rPr kumimoji="0" lang="en-US" altLang="zh-CN" sz="28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zh-CN" altLang="en-US" sz="28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5" name="矩形 4"/>
            <p:cNvSpPr/>
            <p:nvPr/>
          </p:nvSpPr>
          <p:spPr>
            <a:xfrm>
              <a:off x="2438879" y="2355248"/>
              <a:ext cx="878936" cy="62668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dist" defTabSz="914400" rtl="0" eaLnBrk="0" fontAlgn="base"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0" smtClean="0">
                  <a:ln>
                    <a:noFill/>
                  </a:ln>
                  <a:solidFill>
                    <a:srgbClr val="9D1F33"/>
                  </a:solidFill>
                  <a:effectLst/>
                  <a:uLnTx/>
                  <a:uFillTx/>
                  <a:latin typeface="微软雅黑" panose="020B0503020204020204" pitchFamily="34" charset="-122"/>
                  <a:ea typeface="微软雅黑" panose="020B0503020204020204" pitchFamily="34" charset="-122"/>
                  <a:cs typeface="+mn-cs"/>
                </a:rPr>
                <a:t>第二部</a:t>
              </a:r>
              <a:r>
                <a:rPr kumimoji="0" lang="zh-CN" altLang="en-US" sz="26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分</a:t>
              </a:r>
              <a:endParaRPr kumimoji="0" lang="zh-CN" altLang="en-US" sz="26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grpSp>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2928926" y="1857370"/>
            <a:ext cx="5643602" cy="106521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0"/>
            <a:r>
              <a:rPr lang="zh-CN" altLang="en-US" sz="2800" b="1">
                <a:solidFill>
                  <a:srgbClr val="9D1F33"/>
                </a:solidFill>
                <a:latin typeface="微软雅黑" panose="020B0503020204020204" pitchFamily="34" charset="-122"/>
                <a:ea typeface="微软雅黑" panose="020B0503020204020204" pitchFamily="34" charset="-122"/>
              </a:rPr>
              <a:t>  </a:t>
            </a:r>
            <a:r>
              <a:rPr lang="zh-CN" altLang="en-US" sz="2800" b="1" smtClean="0">
                <a:solidFill>
                  <a:srgbClr val="9D1F33"/>
                </a:solidFill>
                <a:latin typeface="微软雅黑" panose="020B0503020204020204" pitchFamily="34" charset="-122"/>
                <a:ea typeface="微软雅黑" panose="020B0503020204020204" pitchFamily="34" charset="-122"/>
              </a:rPr>
              <a:t>人体解剖学课程思政实践与研究</a:t>
            </a:r>
            <a:endParaRPr lang="zh-CN" altLang="en-US" sz="2800" b="1">
              <a:solidFill>
                <a:srgbClr val="9D1F33"/>
              </a:solidFill>
              <a:latin typeface="微软雅黑" panose="020B0503020204020204" pitchFamily="34" charset="-122"/>
              <a:ea typeface="微软雅黑" panose="020B0503020204020204" pitchFamily="34" charset="-122"/>
            </a:endParaRPr>
          </a:p>
        </p:txBody>
      </p:sp>
      <p:sp>
        <p:nvSpPr>
          <p:cNvPr id="13" name="矩形 12"/>
          <p:cNvSpPr/>
          <p:nvPr/>
        </p:nvSpPr>
        <p:spPr>
          <a:xfrm>
            <a:off x="1500166" y="68031"/>
            <a:ext cx="5715040" cy="553998"/>
          </a:xfrm>
          <a:prstGeom prst="rect">
            <a:avLst/>
          </a:prstGeom>
        </p:spPr>
        <p:txBody>
          <a:bodyPr wrap="square">
            <a:spAutoFit/>
          </a:bodyPr>
          <a:lstStyle/>
          <a:p>
            <a:pPr algn="ctr">
              <a:lnSpc>
                <a:spcPct val="150000"/>
              </a:lnSpc>
            </a:pPr>
            <a:r>
              <a:rPr lang="zh-CN" altLang="en-US" sz="2000" b="1" smtClean="0">
                <a:solidFill>
                  <a:schemeClr val="bg1"/>
                </a:solidFill>
                <a:latin typeface="微软雅黑" panose="020B0503020204020204" pitchFamily="34" charset="-122"/>
                <a:ea typeface="微软雅黑" panose="020B0503020204020204" pitchFamily="34" charset="-122"/>
                <a:sym typeface="+mn-ea"/>
              </a:rPr>
              <a:t>专业课程融入思政工作的教学理念和方法</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572014"/>
            <a:ext cx="9186545" cy="571486"/>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6215074" y="2285998"/>
            <a:ext cx="2286016" cy="1214446"/>
          </a:xfrm>
          <a:prstGeom prst="rect">
            <a:avLst/>
          </a:prstGeom>
          <a:solidFill>
            <a:srgbClr val="FFCC99"/>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0">
              <a:lnSpc>
                <a:spcPct val="150000"/>
              </a:lnSpc>
              <a:defRPr/>
            </a:pPr>
            <a:r>
              <a:rPr lang="zh-CN" altLang="en-US" sz="1600" b="1" smtClean="0">
                <a:solidFill>
                  <a:srgbClr val="C00000"/>
                </a:solidFill>
                <a:latin typeface="微软雅黑" panose="020B0503020204020204" pitchFamily="34" charset="-122"/>
                <a:ea typeface="微软雅黑" panose="020B0503020204020204" pitchFamily="34" charset="-122"/>
              </a:rPr>
              <a:t>实验课平台</a:t>
            </a:r>
            <a:r>
              <a:rPr lang="en-US" altLang="zh-CN" sz="1600" smtClean="0">
                <a:solidFill>
                  <a:srgbClr val="FF0000"/>
                </a:solidFill>
                <a:latin typeface="微软雅黑" panose="020B0503020204020204" pitchFamily="34" charset="-122"/>
                <a:ea typeface="微软雅黑" panose="020B0503020204020204" pitchFamily="34" charset="-122"/>
              </a:rPr>
              <a:t>-</a:t>
            </a:r>
            <a:r>
              <a:rPr lang="zh-CN" altLang="en-US" sz="1600" smtClean="0">
                <a:solidFill>
                  <a:srgbClr val="FF0000"/>
                </a:solidFill>
                <a:latin typeface="微软雅黑" panose="020B0503020204020204" pitchFamily="34" charset="-122"/>
                <a:ea typeface="微软雅黑" panose="020B0503020204020204" pitchFamily="34" charset="-122"/>
              </a:rPr>
              <a:t>实验报告</a:t>
            </a:r>
            <a:r>
              <a:rPr lang="en-US" altLang="zh-CN" sz="1600" smtClean="0">
                <a:solidFill>
                  <a:srgbClr val="FF0000"/>
                </a:solidFill>
                <a:latin typeface="微软雅黑" panose="020B0503020204020204" pitchFamily="34" charset="-122"/>
                <a:ea typeface="微软雅黑" panose="020B0503020204020204" pitchFamily="34" charset="-122"/>
              </a:rPr>
              <a:t>-</a:t>
            </a:r>
            <a:r>
              <a:rPr lang="zh-CN" altLang="en-US" sz="1600" smtClean="0">
                <a:solidFill>
                  <a:srgbClr val="FF0000"/>
                </a:solidFill>
                <a:latin typeface="微软雅黑" panose="020B0503020204020204" pitchFamily="34" charset="-122"/>
                <a:ea typeface="微软雅黑" panose="020B0503020204020204" pitchFamily="34" charset="-122"/>
              </a:rPr>
              <a:t>形成性评价</a:t>
            </a:r>
            <a:endParaRPr lang="en-US" altLang="zh-CN" sz="1600" smtClean="0">
              <a:solidFill>
                <a:srgbClr val="FF0000"/>
              </a:solidFill>
              <a:latin typeface="微软雅黑" panose="020B0503020204020204" pitchFamily="34" charset="-122"/>
              <a:ea typeface="微软雅黑" panose="020B0503020204020204" pitchFamily="34" charset="-122"/>
            </a:endParaRPr>
          </a:p>
          <a:p>
            <a:pPr rtl="0">
              <a:lnSpc>
                <a:spcPct val="150000"/>
              </a:lnSpc>
              <a:defRPr/>
            </a:pPr>
            <a:r>
              <a:rPr lang="en-US" altLang="zh-CN" sz="1600" smtClean="0">
                <a:solidFill>
                  <a:srgbClr val="FF0000"/>
                </a:solidFill>
                <a:latin typeface="微软雅黑" panose="020B0503020204020204" pitchFamily="34" charset="-122"/>
                <a:ea typeface="微软雅黑" panose="020B0503020204020204" pitchFamily="34" charset="-122"/>
              </a:rPr>
              <a:t>    </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rPr>
              <a:t>科学观“训练”</a:t>
            </a:r>
            <a:endParaRPr lang="zh-CN" altLang="en-US" sz="1600" b="1" dirty="0">
              <a:solidFill>
                <a:srgbClr val="9D1F33"/>
              </a:solidFill>
              <a:latin typeface="微软雅黑" panose="020B0503020204020204" pitchFamily="34" charset="-122"/>
              <a:ea typeface="微软雅黑" panose="020B0503020204020204" pitchFamily="34" charset="-122"/>
            </a:endParaRPr>
          </a:p>
        </p:txBody>
      </p:sp>
      <p:sp>
        <p:nvSpPr>
          <p:cNvPr id="16" name="矩形 15"/>
          <p:cNvSpPr/>
          <p:nvPr/>
        </p:nvSpPr>
        <p:spPr>
          <a:xfrm>
            <a:off x="500034" y="3786196"/>
            <a:ext cx="2500330" cy="378141"/>
          </a:xfrm>
          <a:prstGeom prst="rect">
            <a:avLst/>
          </a:prstGeom>
          <a:solidFill>
            <a:schemeClr val="accent1">
              <a:lumMod val="90000"/>
            </a:scheme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smtClean="0">
                <a:solidFill>
                  <a:srgbClr val="9D1F33"/>
                </a:solidFill>
                <a:latin typeface="楷体" panose="02010609060101010101" pitchFamily="49" charset="-122"/>
                <a:ea typeface="楷体" panose="02010609060101010101" pitchFamily="49" charset="-122"/>
              </a:rPr>
              <a:t>感</a:t>
            </a:r>
            <a:r>
              <a:rPr lang="zh-CN" altLang="en-US" b="1" dirty="0" smtClean="0">
                <a:solidFill>
                  <a:srgbClr val="9D1F33"/>
                </a:solidFill>
                <a:latin typeface="楷体" panose="02010609060101010101" pitchFamily="49" charset="-122"/>
                <a:ea typeface="楷体" panose="02010609060101010101" pitchFamily="49" charset="-122"/>
              </a:rPr>
              <a:t>恩，敬畏，</a:t>
            </a:r>
            <a:r>
              <a:rPr lang="zh-CN" altLang="en-US" b="1" smtClean="0">
                <a:solidFill>
                  <a:srgbClr val="9D1F33"/>
                </a:solidFill>
                <a:latin typeface="楷体" panose="02010609060101010101" pitchFamily="49" charset="-122"/>
                <a:ea typeface="楷体" panose="02010609060101010101" pitchFamily="49" charset="-122"/>
              </a:rPr>
              <a:t>责任</a:t>
            </a:r>
            <a:endParaRPr lang="zh-CN" altLang="en-US" b="1" dirty="0" smtClean="0">
              <a:solidFill>
                <a:srgbClr val="9D1F33"/>
              </a:solidFill>
              <a:latin typeface="楷体" panose="02010609060101010101" pitchFamily="49" charset="-122"/>
              <a:ea typeface="楷体" panose="02010609060101010101" pitchFamily="49" charset="-122"/>
            </a:endParaRPr>
          </a:p>
        </p:txBody>
      </p:sp>
      <p:sp>
        <p:nvSpPr>
          <p:cNvPr id="6" name="矩形 5"/>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7" name="矩形 6"/>
          <p:cNvSpPr/>
          <p:nvPr/>
        </p:nvSpPr>
        <p:spPr>
          <a:xfrm>
            <a:off x="618808" y="928676"/>
            <a:ext cx="5667704"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人体解剖学课程思政教育体系的三个模块</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
        <p:nvSpPr>
          <p:cNvPr id="8" name="矩形 7"/>
          <p:cNvSpPr/>
          <p:nvPr/>
        </p:nvSpPr>
        <p:spPr>
          <a:xfrm>
            <a:off x="3357554" y="3643320"/>
            <a:ext cx="2500330" cy="857256"/>
          </a:xfrm>
          <a:prstGeom prst="rect">
            <a:avLst/>
          </a:prstGeom>
          <a:solidFill>
            <a:schemeClr val="accent6">
              <a:lumMod val="20000"/>
              <a:lumOff val="80000"/>
            </a:scheme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1400" b="1" smtClean="0">
                <a:solidFill>
                  <a:srgbClr val="9D1F33"/>
                </a:solidFill>
                <a:latin typeface="楷体" panose="02010609060101010101" pitchFamily="49" charset="-122"/>
                <a:ea typeface="楷体" panose="02010609060101010101" pitchFamily="49" charset="-122"/>
              </a:rPr>
              <a:t>对立与统一，量变与质变，</a:t>
            </a:r>
            <a:endParaRPr lang="en-US" altLang="zh-CN" sz="1400" b="1" smtClean="0">
              <a:solidFill>
                <a:srgbClr val="9D1F33"/>
              </a:solidFill>
              <a:latin typeface="楷体" panose="02010609060101010101" pitchFamily="49" charset="-122"/>
              <a:ea typeface="楷体" panose="02010609060101010101" pitchFamily="49" charset="-122"/>
            </a:endParaRPr>
          </a:p>
          <a:p>
            <a:pPr algn="ctr" rtl="0">
              <a:defRPr/>
            </a:pPr>
            <a:r>
              <a:rPr lang="zh-CN" altLang="en-US" sz="1400" b="1" smtClean="0">
                <a:solidFill>
                  <a:srgbClr val="9D1F33"/>
                </a:solidFill>
                <a:latin typeface="楷体" panose="02010609060101010101" pitchFamily="49" charset="-122"/>
                <a:ea typeface="楷体" panose="02010609060101010101" pitchFamily="49" charset="-122"/>
              </a:rPr>
              <a:t>现象与本质，内因与外因，</a:t>
            </a:r>
            <a:endParaRPr lang="en-US" altLang="zh-CN" sz="1400" b="1" smtClean="0">
              <a:solidFill>
                <a:srgbClr val="9D1F33"/>
              </a:solidFill>
              <a:latin typeface="楷体" panose="02010609060101010101" pitchFamily="49" charset="-122"/>
              <a:ea typeface="楷体" panose="02010609060101010101" pitchFamily="49" charset="-122"/>
            </a:endParaRPr>
          </a:p>
          <a:p>
            <a:pPr algn="ctr" rtl="0">
              <a:defRPr/>
            </a:pPr>
            <a:r>
              <a:rPr lang="zh-CN" altLang="en-US" sz="1400" b="1" smtClean="0">
                <a:solidFill>
                  <a:srgbClr val="9D1F33"/>
                </a:solidFill>
                <a:latin typeface="楷体" panose="02010609060101010101" pitchFamily="49" charset="-122"/>
                <a:ea typeface="楷体" panose="02010609060101010101" pitchFamily="49" charset="-122"/>
              </a:rPr>
              <a:t>思维，逻辑，批判，认知，</a:t>
            </a:r>
            <a:endParaRPr lang="en-US" altLang="zh-CN" sz="1400" b="1" smtClean="0">
              <a:solidFill>
                <a:srgbClr val="9D1F33"/>
              </a:solidFill>
              <a:latin typeface="楷体" panose="02010609060101010101" pitchFamily="49" charset="-122"/>
              <a:ea typeface="楷体" panose="02010609060101010101" pitchFamily="49" charset="-122"/>
            </a:endParaRPr>
          </a:p>
        </p:txBody>
      </p:sp>
      <p:sp>
        <p:nvSpPr>
          <p:cNvPr id="9" name="矩形 8"/>
          <p:cNvSpPr/>
          <p:nvPr/>
        </p:nvSpPr>
        <p:spPr>
          <a:xfrm>
            <a:off x="6215074" y="3714758"/>
            <a:ext cx="2286016" cy="714380"/>
          </a:xfrm>
          <a:prstGeom prst="rect">
            <a:avLst/>
          </a:prstGeom>
          <a:solidFill>
            <a:srgbClr val="FFCC99"/>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smtClean="0">
                <a:solidFill>
                  <a:srgbClr val="9D1F33"/>
                </a:solidFill>
                <a:latin typeface="楷体" panose="02010609060101010101" pitchFamily="49" charset="-122"/>
                <a:ea typeface="楷体" panose="02010609060101010101" pitchFamily="49" charset="-122"/>
              </a:rPr>
              <a:t>客观，细致</a:t>
            </a:r>
            <a:endParaRPr lang="en-US" altLang="zh-CN" b="1" smtClean="0">
              <a:solidFill>
                <a:srgbClr val="9D1F33"/>
              </a:solidFill>
              <a:latin typeface="楷体" panose="02010609060101010101" pitchFamily="49" charset="-122"/>
              <a:ea typeface="楷体" panose="02010609060101010101" pitchFamily="49" charset="-122"/>
            </a:endParaRPr>
          </a:p>
          <a:p>
            <a:pPr algn="ctr" rtl="0">
              <a:defRPr/>
            </a:pPr>
            <a:r>
              <a:rPr lang="zh-CN" altLang="en-US" b="1" smtClean="0">
                <a:solidFill>
                  <a:srgbClr val="9D1F33"/>
                </a:solidFill>
                <a:latin typeface="楷体" panose="02010609060101010101" pitchFamily="49" charset="-122"/>
                <a:ea typeface="楷体" panose="02010609060101010101" pitchFamily="49" charset="-122"/>
              </a:rPr>
              <a:t>严谨，创新</a:t>
            </a:r>
            <a:endParaRPr lang="zh-CN" altLang="en-US" b="1" dirty="0" smtClean="0">
              <a:solidFill>
                <a:srgbClr val="9D1F33"/>
              </a:solidFill>
              <a:latin typeface="楷体" panose="02010609060101010101" pitchFamily="49" charset="-122"/>
              <a:ea typeface="楷体" panose="02010609060101010101" pitchFamily="49" charset="-122"/>
            </a:endParaRPr>
          </a:p>
        </p:txBody>
      </p:sp>
      <p:sp>
        <p:nvSpPr>
          <p:cNvPr id="11" name="矩形 10"/>
          <p:cNvSpPr/>
          <p:nvPr/>
        </p:nvSpPr>
        <p:spPr>
          <a:xfrm>
            <a:off x="500034" y="2285998"/>
            <a:ext cx="2500330" cy="1156855"/>
          </a:xfrm>
          <a:prstGeom prst="rect">
            <a:avLst/>
          </a:prstGeom>
          <a:solidFill>
            <a:schemeClr val="accent1">
              <a:lumMod val="90000"/>
            </a:schemeClr>
          </a:solidFill>
          <a:ln w="38100">
            <a:solidFill>
              <a:schemeClr val="tx1">
                <a:lumMod val="50000"/>
                <a:lumOff val="50000"/>
              </a:schemeClr>
            </a:solidFill>
            <a:prstDash val="solid"/>
          </a:ln>
        </p:spPr>
        <p:txBody>
          <a:bodyPr wrap="square">
            <a:spAutoFit/>
          </a:bodyPr>
          <a:lstStyle/>
          <a:p>
            <a:pPr lvl="0" rtl="0">
              <a:lnSpc>
                <a:spcPct val="150000"/>
              </a:lnSpc>
              <a:defRPr/>
            </a:pPr>
            <a:r>
              <a:rPr lang="zh-CN" altLang="zh-CN"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以</a:t>
            </a:r>
            <a:r>
              <a:rPr lang="zh-CN" altLang="zh-CN" sz="1600" b="1" smtClean="0">
                <a:solidFill>
                  <a:srgbClr val="9D1F33"/>
                </a:solidFill>
                <a:latin typeface="微软雅黑" panose="020B0503020204020204" pitchFamily="34" charset="-122"/>
                <a:ea typeface="微软雅黑" panose="020B0503020204020204" pitchFamily="34" charset="-122"/>
                <a:cs typeface="+mn-cs"/>
              </a:rPr>
              <a:t>学生参与遗体捐献、接受和利用</a:t>
            </a:r>
            <a:r>
              <a:rPr lang="zh-CN" altLang="zh-CN"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的过程</a:t>
            </a:r>
            <a:r>
              <a:rPr lang="zh-CN" altLang="en-US"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a:t>
            </a:r>
            <a:r>
              <a:rPr lang="zh-CN" altLang="zh-CN"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建构实践</a:t>
            </a:r>
            <a:r>
              <a:rPr lang="zh-CN" altLang="en-US"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与研究</a:t>
            </a:r>
            <a:r>
              <a:rPr lang="zh-CN" altLang="zh-CN"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平台</a:t>
            </a:r>
            <a:endParaRPr lang="en-US" altLang="zh-CN" sz="1600" smtClean="0">
              <a:solidFill>
                <a:srgbClr val="000000">
                  <a:lumMod val="75000"/>
                  <a:lumOff val="25000"/>
                </a:srgbClr>
              </a:solidFill>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3357554" y="2304492"/>
            <a:ext cx="2500330" cy="1156855"/>
          </a:xfrm>
          <a:prstGeom prst="rect">
            <a:avLst/>
          </a:prstGeom>
          <a:solidFill>
            <a:schemeClr val="accent6">
              <a:lumMod val="20000"/>
              <a:lumOff val="80000"/>
            </a:schemeClr>
          </a:solidFill>
          <a:ln w="38100">
            <a:solidFill>
              <a:schemeClr val="bg2"/>
            </a:solidFill>
          </a:ln>
        </p:spPr>
        <p:txBody>
          <a:bodyPr wrap="square">
            <a:spAutoFit/>
          </a:bodyPr>
          <a:lstStyle/>
          <a:p>
            <a:pPr lvl="0" rtl="0">
              <a:lnSpc>
                <a:spcPct val="150000"/>
              </a:lnSpc>
              <a:defRPr/>
            </a:pPr>
            <a:r>
              <a:rPr lang="zh-CN" altLang="en-US"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发掘</a:t>
            </a:r>
            <a:r>
              <a:rPr lang="zh-CN" altLang="en-US" sz="1600" b="1" smtClean="0">
                <a:solidFill>
                  <a:srgbClr val="C00000"/>
                </a:solidFill>
                <a:latin typeface="微软雅黑" panose="020B0503020204020204" pitchFamily="34" charset="-122"/>
                <a:ea typeface="微软雅黑" panose="020B0503020204020204" pitchFamily="34" charset="-122"/>
                <a:cs typeface="+mn-cs"/>
              </a:rPr>
              <a:t>课程体系</a:t>
            </a:r>
            <a:r>
              <a:rPr lang="zh-CN" altLang="en-US"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理论和知识中的</a:t>
            </a:r>
            <a:r>
              <a:rPr lang="zh-CN" altLang="en-US" sz="1600" smtClean="0">
                <a:solidFill>
                  <a:srgbClr val="FF0000"/>
                </a:solidFill>
                <a:latin typeface="微软雅黑" panose="020B0503020204020204" pitchFamily="34" charset="-122"/>
                <a:ea typeface="微软雅黑" panose="020B0503020204020204" pitchFamily="34" charset="-122"/>
                <a:cs typeface="+mn-cs"/>
              </a:rPr>
              <a:t>辩证唯物主义</a:t>
            </a:r>
            <a:endParaRPr lang="en-US" altLang="zh-CN" sz="1600" smtClean="0">
              <a:solidFill>
                <a:srgbClr val="FF0000"/>
              </a:solidFill>
              <a:latin typeface="微软雅黑" panose="020B0503020204020204" pitchFamily="34" charset="-122"/>
              <a:ea typeface="微软雅黑" panose="020B0503020204020204" pitchFamily="34" charset="-122"/>
              <a:cs typeface="+mn-cs"/>
            </a:endParaRPr>
          </a:p>
          <a:p>
            <a:pPr lvl="0" rtl="0">
              <a:lnSpc>
                <a:spcPct val="150000"/>
              </a:lnSpc>
              <a:defRPr/>
            </a:pPr>
            <a:r>
              <a:rPr lang="en-US" altLang="zh-CN" sz="1600" smtClean="0">
                <a:solidFill>
                  <a:srgbClr val="FF0000"/>
                </a:solidFill>
                <a:latin typeface="微软雅黑" panose="020B0503020204020204" pitchFamily="34" charset="-122"/>
                <a:ea typeface="微软雅黑" panose="020B0503020204020204" pitchFamily="34" charset="-122"/>
                <a:cs typeface="+mn-cs"/>
              </a:rPr>
              <a:t>       </a:t>
            </a:r>
            <a:r>
              <a:rPr lang="zh-CN" altLang="en-US" sz="1600" smtClean="0">
                <a:solidFill>
                  <a:srgbClr val="000000">
                    <a:lumMod val="75000"/>
                    <a:lumOff val="25000"/>
                  </a:srgbClr>
                </a:solidFill>
                <a:latin typeface="微软雅黑" panose="020B0503020204020204" pitchFamily="34" charset="-122"/>
                <a:ea typeface="微软雅黑" panose="020B0503020204020204" pitchFamily="34" charset="-122"/>
                <a:cs typeface="+mn-cs"/>
              </a:rPr>
              <a:t>认识论和方法论</a:t>
            </a:r>
            <a:endParaRPr lang="en-US" altLang="zh-CN" sz="1600" smtClean="0">
              <a:solidFill>
                <a:srgbClr val="000000">
                  <a:lumMod val="75000"/>
                  <a:lumOff val="25000"/>
                </a:srgbClr>
              </a:solidFill>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571472" y="1714494"/>
            <a:ext cx="2428892" cy="378141"/>
          </a:xfrm>
          <a:prstGeom prst="rect">
            <a:avLst/>
          </a:prstGeom>
          <a:solidFill>
            <a:schemeClr val="accent1">
              <a:lumMod val="90000"/>
            </a:scheme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smtClean="0">
                <a:solidFill>
                  <a:srgbClr val="9D1F33"/>
                </a:solidFill>
                <a:latin typeface="楷体" panose="02010609060101010101" pitchFamily="49" charset="-122"/>
                <a:ea typeface="楷体" panose="02010609060101010101" pitchFamily="49" charset="-122"/>
              </a:rPr>
              <a:t>模块一</a:t>
            </a:r>
            <a:endParaRPr lang="zh-CN" altLang="en-US" b="1" dirty="0" smtClean="0">
              <a:solidFill>
                <a:srgbClr val="9D1F33"/>
              </a:solidFill>
              <a:latin typeface="楷体" panose="02010609060101010101" pitchFamily="49" charset="-122"/>
              <a:ea typeface="楷体" panose="02010609060101010101" pitchFamily="49" charset="-122"/>
            </a:endParaRPr>
          </a:p>
        </p:txBody>
      </p:sp>
      <p:sp>
        <p:nvSpPr>
          <p:cNvPr id="17" name="矩形 16"/>
          <p:cNvSpPr/>
          <p:nvPr/>
        </p:nvSpPr>
        <p:spPr>
          <a:xfrm>
            <a:off x="3357554" y="1714494"/>
            <a:ext cx="2500330" cy="428628"/>
          </a:xfrm>
          <a:prstGeom prst="rect">
            <a:avLst/>
          </a:prstGeom>
          <a:solidFill>
            <a:schemeClr val="accent6">
              <a:lumMod val="20000"/>
              <a:lumOff val="80000"/>
            </a:schemeClr>
          </a:solid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smtClean="0">
                <a:solidFill>
                  <a:srgbClr val="9D1F33"/>
                </a:solidFill>
                <a:latin typeface="楷体" panose="02010609060101010101" pitchFamily="49" charset="-122"/>
                <a:ea typeface="楷体" panose="02010609060101010101" pitchFamily="49" charset="-122"/>
              </a:rPr>
              <a:t>模块二</a:t>
            </a:r>
            <a:endParaRPr lang="zh-CN" altLang="en-US" b="1" dirty="0" smtClean="0">
              <a:solidFill>
                <a:srgbClr val="9D1F33"/>
              </a:solidFill>
              <a:latin typeface="楷体" panose="02010609060101010101" pitchFamily="49" charset="-122"/>
              <a:ea typeface="楷体" panose="02010609060101010101" pitchFamily="49" charset="-122"/>
            </a:endParaRPr>
          </a:p>
        </p:txBody>
      </p:sp>
      <p:sp>
        <p:nvSpPr>
          <p:cNvPr id="18" name="矩形 17"/>
          <p:cNvSpPr/>
          <p:nvPr/>
        </p:nvSpPr>
        <p:spPr>
          <a:xfrm>
            <a:off x="6215074" y="1714494"/>
            <a:ext cx="2286016" cy="428628"/>
          </a:xfrm>
          <a:prstGeom prst="rect">
            <a:avLst/>
          </a:prstGeom>
          <a:solidFill>
            <a:srgbClr val="FFCC99"/>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smtClean="0">
                <a:solidFill>
                  <a:srgbClr val="9D1F33"/>
                </a:solidFill>
                <a:latin typeface="楷体" panose="02010609060101010101" pitchFamily="49" charset="-122"/>
                <a:ea typeface="楷体" panose="02010609060101010101" pitchFamily="49" charset="-122"/>
              </a:rPr>
              <a:t>模块三</a:t>
            </a:r>
            <a:endParaRPr lang="zh-CN" altLang="en-US" b="1" dirty="0">
              <a:solidFill>
                <a:srgbClr val="9D1F33"/>
              </a:solidFill>
              <a:latin typeface="楷体" panose="02010609060101010101" pitchFamily="49" charset="-122"/>
              <a:ea typeface="楷体" panose="02010609060101010101" pitchFamily="49" charset="-122"/>
            </a:endParaRPr>
          </a:p>
        </p:txBody>
      </p:sp>
      <p:sp>
        <p:nvSpPr>
          <p:cNvPr id="19" name="矩形 18"/>
          <p:cNvSpPr/>
          <p:nvPr/>
        </p:nvSpPr>
        <p:spPr>
          <a:xfrm>
            <a:off x="3286116" y="4643452"/>
            <a:ext cx="2571768" cy="369332"/>
          </a:xfrm>
          <a:prstGeom prst="rect">
            <a:avLst/>
          </a:prstGeom>
        </p:spPr>
        <p:txBody>
          <a:bodyPr wrap="square">
            <a:spAutoFit/>
          </a:bodyPr>
          <a:lstStyle/>
          <a:p>
            <a:r>
              <a:rPr lang="zh-CN" altLang="en-US" b="1" smtClean="0">
                <a:solidFill>
                  <a:schemeClr val="bg1"/>
                </a:solidFill>
                <a:latin typeface="微软雅黑" panose="020B0503020204020204" pitchFamily="34" charset="-122"/>
                <a:ea typeface="微软雅黑" panose="020B0503020204020204" pitchFamily="34" charset="-122"/>
                <a:sym typeface="+mn-ea"/>
              </a:rPr>
              <a:t> 探寻解剖学之“道”</a:t>
            </a:r>
            <a:endParaRPr lang="zh-CN" altLang="en-US" b="1">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animBg="1"/>
      <p:bldP spid="9" grpId="0" animBg="1"/>
      <p:bldP spid="11" grpId="0" animBg="1"/>
      <p:bldP spid="13"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1000100" y="1928808"/>
            <a:ext cx="7128792" cy="107157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50000"/>
              </a:lnSpc>
              <a:defRPr/>
            </a:pPr>
            <a:r>
              <a:rPr lang="zh-CN"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以</a:t>
            </a:r>
            <a:r>
              <a:rPr lang="zh-CN" altLang="zh-CN" sz="2400" b="1" dirty="0" smtClean="0">
                <a:solidFill>
                  <a:srgbClr val="9D1F33"/>
                </a:solidFill>
                <a:latin typeface="微软雅黑" panose="020B0503020204020204" pitchFamily="34" charset="-122"/>
                <a:ea typeface="微软雅黑" panose="020B0503020204020204" pitchFamily="34" charset="-122"/>
              </a:rPr>
              <a:t>学生参与遗体捐献、接受和利用</a:t>
            </a:r>
            <a:r>
              <a:rPr lang="zh-CN"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的过程</a:t>
            </a:r>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rtl="0">
              <a:lnSpc>
                <a:spcPct val="150000"/>
              </a:lnSpc>
              <a:defRPr/>
            </a:pPr>
            <a:r>
              <a:rPr lang="zh-CN"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建构</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课程思政</a:t>
            </a:r>
            <a:r>
              <a:rPr lang="zh-CN"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实践</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与研究</a:t>
            </a:r>
            <a:r>
              <a:rPr lang="zh-CN"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rPr>
              <a:t>平台</a:t>
            </a:r>
            <a:endParaRPr lang="zh-CN" altLang="en-US" sz="2400" b="1" dirty="0">
              <a:solidFill>
                <a:srgbClr val="9D1F33"/>
              </a:solidFill>
              <a:latin typeface="微软雅黑" panose="020B0503020204020204" pitchFamily="34" charset="-122"/>
              <a:ea typeface="微软雅黑" panose="020B0503020204020204" pitchFamily="34" charset="-122"/>
            </a:endParaRPr>
          </a:p>
        </p:txBody>
      </p:sp>
      <p:sp>
        <p:nvSpPr>
          <p:cNvPr id="16" name="矩形 15"/>
          <p:cNvSpPr/>
          <p:nvPr/>
        </p:nvSpPr>
        <p:spPr>
          <a:xfrm>
            <a:off x="1547664" y="3507854"/>
            <a:ext cx="6048672" cy="59245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楷体" panose="02010609060101010101" pitchFamily="49" charset="-122"/>
                <a:ea typeface="楷体" panose="02010609060101010101" pitchFamily="49" charset="-122"/>
              </a:rPr>
              <a:t>感</a:t>
            </a:r>
            <a:r>
              <a:rPr lang="zh-CN" altLang="en-US" sz="2000" b="1" dirty="0" smtClean="0">
                <a:solidFill>
                  <a:srgbClr val="9D1F33"/>
                </a:solidFill>
                <a:latin typeface="楷体" panose="02010609060101010101" pitchFamily="49" charset="-122"/>
                <a:ea typeface="楷体" panose="02010609060101010101" pitchFamily="49" charset="-122"/>
              </a:rPr>
              <a:t>恩，敬畏，责任    </a:t>
            </a:r>
            <a:endParaRPr lang="zh-CN" altLang="en-US" sz="2000" b="1" dirty="0" smtClean="0">
              <a:solidFill>
                <a:srgbClr val="9D1F33"/>
              </a:solidFill>
              <a:latin typeface="楷体" panose="02010609060101010101" pitchFamily="49" charset="-122"/>
              <a:ea typeface="楷体" panose="02010609060101010101" pitchFamily="49" charset="-122"/>
            </a:endParaRPr>
          </a:p>
        </p:txBody>
      </p:sp>
      <p:sp>
        <p:nvSpPr>
          <p:cNvPr id="7" name="矩形 6"/>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8" name="矩形 7"/>
          <p:cNvSpPr/>
          <p:nvPr/>
        </p:nvSpPr>
        <p:spPr>
          <a:xfrm>
            <a:off x="618808" y="928676"/>
            <a:ext cx="6096332"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模块一</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0" y="0"/>
            <a:ext cx="9144000" cy="604838"/>
            <a:chOff x="0" y="0"/>
            <a:chExt cx="9143999" cy="605532"/>
          </a:xfrm>
        </p:grpSpPr>
        <p:sp>
          <p:nvSpPr>
            <p:cNvPr id="19" name="矩形 18"/>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0" name="矩形 19"/>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grpSp>
      <p:sp>
        <p:nvSpPr>
          <p:cNvPr id="13" name="矩形 12"/>
          <p:cNvSpPr/>
          <p:nvPr/>
        </p:nvSpPr>
        <p:spPr>
          <a:xfrm>
            <a:off x="618808" y="928676"/>
            <a:ext cx="5227955"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dirty="0" smtClean="0">
                <a:solidFill>
                  <a:srgbClr val="9D1F33"/>
                </a:solidFill>
                <a:latin typeface="微软雅黑" panose="020B0503020204020204" pitchFamily="34" charset="-122"/>
                <a:ea typeface="微软雅黑" panose="020B0503020204020204" pitchFamily="34" charset="-122"/>
              </a:rPr>
              <a:t>      </a:t>
            </a:r>
            <a:r>
              <a:rPr lang="zh-CN" altLang="zh-CN" sz="2000" b="1" dirty="0" smtClean="0">
                <a:solidFill>
                  <a:srgbClr val="9D1F33"/>
                </a:solidFill>
                <a:latin typeface="微软雅黑" panose="020B0503020204020204" pitchFamily="34" charset="-122"/>
                <a:ea typeface="微软雅黑" panose="020B0503020204020204" pitchFamily="34" charset="-122"/>
              </a:rPr>
              <a:t>密切结合本课程特点</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
        <p:nvSpPr>
          <p:cNvPr id="14" name="矩形 13"/>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1476351" y="2110942"/>
            <a:ext cx="333375" cy="38481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86"/>
          <p:cNvSpPr>
            <a:spLocks noEditPoints="1"/>
          </p:cNvSpPr>
          <p:nvPr/>
        </p:nvSpPr>
        <p:spPr>
          <a:xfrm>
            <a:off x="1522706" y="2251277"/>
            <a:ext cx="177800" cy="18986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17" name="矩形 16"/>
          <p:cNvSpPr/>
          <p:nvPr/>
        </p:nvSpPr>
        <p:spPr bwMode="auto">
          <a:xfrm>
            <a:off x="1476351" y="2611008"/>
            <a:ext cx="333375" cy="38481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Freeform 86"/>
          <p:cNvSpPr>
            <a:spLocks noEditPoints="1"/>
          </p:cNvSpPr>
          <p:nvPr/>
        </p:nvSpPr>
        <p:spPr>
          <a:xfrm>
            <a:off x="1522706" y="2751343"/>
            <a:ext cx="177800" cy="18986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2" name="矩形 21"/>
          <p:cNvSpPr/>
          <p:nvPr/>
        </p:nvSpPr>
        <p:spPr bwMode="auto">
          <a:xfrm>
            <a:off x="1500483" y="3111074"/>
            <a:ext cx="333375" cy="38481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Freeform 86"/>
          <p:cNvSpPr>
            <a:spLocks noEditPoints="1"/>
          </p:cNvSpPr>
          <p:nvPr/>
        </p:nvSpPr>
        <p:spPr>
          <a:xfrm>
            <a:off x="1546838" y="3251409"/>
            <a:ext cx="177800" cy="18986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5" name="矩形 24"/>
          <p:cNvSpPr/>
          <p:nvPr/>
        </p:nvSpPr>
        <p:spPr bwMode="auto">
          <a:xfrm>
            <a:off x="251520" y="0"/>
            <a:ext cx="208915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chemeClr val="lt1"/>
                </a:solidFill>
                <a:effectLst/>
                <a:uLnTx/>
                <a:uFillTx/>
                <a:latin typeface="微软雅黑" panose="020B0503020204020204" pitchFamily="34" charset="-122"/>
                <a:ea typeface="微软雅黑" panose="020B0503020204020204" pitchFamily="34" charset="-122"/>
                <a:cs typeface="+mn-cs"/>
              </a:rPr>
              <a:t>一、整体设计</a:t>
            </a: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bwMode="auto">
          <a:xfrm>
            <a:off x="1475656" y="3574466"/>
            <a:ext cx="333375" cy="38481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Freeform 86"/>
          <p:cNvSpPr>
            <a:spLocks noEditPoints="1"/>
          </p:cNvSpPr>
          <p:nvPr/>
        </p:nvSpPr>
        <p:spPr>
          <a:xfrm>
            <a:off x="1522011" y="3714801"/>
            <a:ext cx="177800" cy="18986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3" name="文本框 2"/>
          <p:cNvSpPr txBox="1"/>
          <p:nvPr/>
        </p:nvSpPr>
        <p:spPr>
          <a:xfrm>
            <a:off x="2000232" y="2143123"/>
            <a:ext cx="6303673" cy="338554"/>
          </a:xfrm>
          <a:prstGeom prst="rect">
            <a:avLst/>
          </a:prstGeom>
          <a:noFill/>
        </p:spPr>
        <p:txBody>
          <a:bodyPr wrap="square" rtlCol="0">
            <a:spAutoFit/>
          </a:bodyPr>
          <a:lstStyle/>
          <a:p>
            <a:pPr algn="l"/>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最好的</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教学媒介</a:t>
            </a:r>
            <a:r>
              <a:rPr lang="en-US" altLang="zh-CN" sz="160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是被称为“大体老师”的遗体</a:t>
            </a: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标本（遗体捐献）</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071670" y="2643188"/>
            <a:ext cx="1808480" cy="337185"/>
          </a:xfrm>
          <a:prstGeom prst="rect">
            <a:avLst/>
          </a:prstGeom>
          <a:noFill/>
        </p:spPr>
        <p:txBody>
          <a:bodyPr wrap="none" rtlCol="0">
            <a:spAutoFit/>
          </a:bodyPr>
          <a:lstStyle/>
          <a:p>
            <a:pPr algn="l"/>
            <a:r>
              <a:rPr lang="zh-CN" altLang="en-US" sz="160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学生心理状态分析</a:t>
            </a:r>
            <a:endParaRPr kumimoji="0" lang="en-US" altLang="zh-CN" sz="16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1928794" y="2941320"/>
            <a:ext cx="5499100" cy="583565"/>
          </a:xfrm>
          <a:prstGeom prst="rect">
            <a:avLst/>
          </a:prstGeom>
          <a:noFill/>
        </p:spPr>
        <p:txBody>
          <a:bodyPr wrap="none" rtlCol="0">
            <a:spAutoFit/>
          </a:bodyPr>
          <a:lstStyle/>
          <a:p>
            <a:pPr marL="285750" marR="0" lvl="0" indent="-285750" algn="l" defTabSz="914400" rtl="0" eaLnBrk="0" fontAlgn="base" latinLnBrk="0" hangingPunct="0">
              <a:lnSpc>
                <a:spcPct val="200000"/>
              </a:lnSpc>
              <a:spcBef>
                <a:spcPct val="0"/>
              </a:spcBef>
              <a:spcAft>
                <a:spcPct val="0"/>
              </a:spcAft>
              <a:buClrTx/>
              <a:buSzTx/>
              <a:defRPr/>
            </a:pPr>
            <a:r>
              <a:rPr lang="zh-CN" sz="160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a:t>
            </a:r>
            <a:r>
              <a:rPr lang="zh-CN" sz="160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医学生”身份自我认定</a:t>
            </a:r>
            <a:r>
              <a:rPr lang="zh-CN" sz="160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的开始——接触生命的</a:t>
            </a:r>
            <a:r>
              <a:rPr lang="zh-CN" sz="160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另一</a:t>
            </a:r>
            <a:r>
              <a:rPr lang="zh-CN" sz="160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种形式</a:t>
            </a:r>
            <a:endParaRPr kumimoji="0" lang="zh-CN" altLang="en-US"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2000232" y="3430905"/>
            <a:ext cx="5872480" cy="583565"/>
          </a:xfrm>
          <a:prstGeom prst="rect">
            <a:avLst/>
          </a:prstGeom>
          <a:noFill/>
        </p:spPr>
        <p:txBody>
          <a:bodyPr wrap="square" rtlCol="0">
            <a:spAutoFit/>
          </a:bodyPr>
          <a:lstStyle/>
          <a:p>
            <a:pPr marL="285750" marR="0" lvl="0" indent="-285750" algn="l" defTabSz="914400" rtl="0" eaLnBrk="0" fontAlgn="base" latinLnBrk="0" hangingPunct="0">
              <a:lnSpc>
                <a:spcPct val="200000"/>
              </a:lnSpc>
              <a:spcBef>
                <a:spcPct val="0"/>
              </a:spcBef>
              <a:spcAft>
                <a:spcPct val="0"/>
              </a:spcAft>
              <a:buClrTx/>
              <a:buSzTx/>
              <a:defRPr/>
            </a:pPr>
            <a:r>
              <a:rPr lang="zh-CN" sz="160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与专业课程的关系：融入（情</a:t>
            </a:r>
            <a:r>
              <a:rPr lang="zh-CN" sz="160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感</a:t>
            </a:r>
            <a:r>
              <a:rPr lang="zh-CN" altLang="en-US" sz="160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、价值和文化认同</a:t>
            </a:r>
            <a:r>
              <a:rPr lang="zh-CN" sz="160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lang="zh-CN" sz="160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教学流程</a:t>
            </a:r>
            <a:r>
              <a:rPr lang="zh-CN" sz="160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3600" b="1" smtClean="0">
                <a:latin typeface="Arial Rounded MT Bold" panose="020F0704030504030204" pitchFamily="34" charset="0"/>
                <a:ea typeface="微软雅黑" panose="020B0503020204020204" pitchFamily="34" charset="-122"/>
              </a:rPr>
              <a:t>1</a:t>
            </a:r>
            <a:endParaRPr kumimoji="0" lang="en-US" sz="36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000" fill="hold">
                                          <p:stCondLst>
                                            <p:cond delay="0"/>
                                          </p:stCondLst>
                                        </p:cTn>
                                        <p:tgtEl>
                                          <p:spTgt spid="22"/>
                                        </p:tgtEl>
                                        <p:attrNameLst>
                                          <p:attrName>style.visibility</p:attrName>
                                        </p:attrNameLst>
                                      </p:cBhvr>
                                      <p:to>
                                        <p:strVal val="visible"/>
                                      </p:to>
                                    </p:set>
                                    <p:animEffect transition="in" filter="box(in)">
                                      <p:cBhvr>
                                        <p:cTn id="26" dur="1000"/>
                                        <p:tgtEl>
                                          <p:spTgt spid="22"/>
                                        </p:tgtEl>
                                      </p:cBhvr>
                                    </p:animEffect>
                                  </p:childTnLst>
                                </p:cTn>
                              </p:par>
                              <p:par>
                                <p:cTn id="27" presetID="4" presetClass="entr" presetSubtype="16" fill="hold" grpId="0" nodeType="withEffect">
                                  <p:stCondLst>
                                    <p:cond delay="0"/>
                                  </p:stCondLst>
                                  <p:childTnLst>
                                    <p:set>
                                      <p:cBhvr>
                                        <p:cTn id="28" dur="1000" fill="hold">
                                          <p:stCondLst>
                                            <p:cond delay="0"/>
                                          </p:stCondLst>
                                        </p:cTn>
                                        <p:tgtEl>
                                          <p:spTgt spid="23"/>
                                        </p:tgtEl>
                                        <p:attrNameLst>
                                          <p:attrName>style.visibility</p:attrName>
                                        </p:attrNameLst>
                                      </p:cBhvr>
                                      <p:to>
                                        <p:strVal val="visible"/>
                                      </p:to>
                                    </p:set>
                                    <p:animEffect transition="in" filter="box(in)">
                                      <p:cBhvr>
                                        <p:cTn id="29" dur="1000"/>
                                        <p:tgtEl>
                                          <p:spTgt spid="23"/>
                                        </p:tgtEl>
                                      </p:cBhvr>
                                    </p:animEffect>
                                  </p:childTnLst>
                                </p:cTn>
                              </p:par>
                              <p:par>
                                <p:cTn id="30" presetID="4" presetClass="entr" presetSubtype="16" fill="hold" grpId="0" nodeType="withEffect">
                                  <p:stCondLst>
                                    <p:cond delay="0"/>
                                  </p:stCondLst>
                                  <p:childTnLst>
                                    <p:set>
                                      <p:cBhvr>
                                        <p:cTn id="31" dur="1000" fill="hold">
                                          <p:stCondLst>
                                            <p:cond delay="0"/>
                                          </p:stCondLst>
                                        </p:cTn>
                                        <p:tgtEl>
                                          <p:spTgt spid="6"/>
                                        </p:tgtEl>
                                        <p:attrNameLst>
                                          <p:attrName>style.visibility</p:attrName>
                                        </p:attrNameLst>
                                      </p:cBhvr>
                                      <p:to>
                                        <p:strVal val="visible"/>
                                      </p:to>
                                    </p:set>
                                    <p:animEffect transition="in" filter="box(in)">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2" grpId="0" animBg="1"/>
      <p:bldP spid="23" grpId="0" animBg="1"/>
      <p:bldP spid="24" grpId="0" animBg="1"/>
      <p:bldP spid="26" grpId="0" animBg="1"/>
      <p:bldP spid="3"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2545" y="4544060"/>
            <a:ext cx="9186545" cy="59944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smtClean="0">
                <a:solidFill>
                  <a:schemeClr val="bg1"/>
                </a:solidFill>
                <a:latin typeface="微软雅黑" panose="020B0503020204020204" pitchFamily="34" charset="-122"/>
                <a:ea typeface="微软雅黑" panose="020B0503020204020204" pitchFamily="34" charset="-122"/>
                <a:sym typeface="+mn-ea"/>
              </a:rPr>
              <a:t>设计化，制度性，常态化</a:t>
            </a:r>
            <a:endParaRPr lang="zh-CN" altLang="en-US" b="1" smtClean="0">
              <a:solidFill>
                <a:schemeClr val="bg1"/>
              </a:solidFill>
              <a:latin typeface="微软雅黑" panose="020B0503020204020204" pitchFamily="34" charset="-122"/>
              <a:ea typeface="微软雅黑" panose="020B0503020204020204" pitchFamily="34" charset="-122"/>
              <a:sym typeface="+mn-ea"/>
            </a:endParaRPr>
          </a:p>
        </p:txBody>
      </p:sp>
      <p:graphicFrame>
        <p:nvGraphicFramePr>
          <p:cNvPr id="1026" name="Object 2"/>
          <p:cNvGraphicFramePr>
            <a:graphicFrameLocks noChangeAspect="1"/>
          </p:cNvGraphicFramePr>
          <p:nvPr/>
        </p:nvGraphicFramePr>
        <p:xfrm>
          <a:off x="251345" y="1473216"/>
          <a:ext cx="8716645" cy="3384550"/>
        </p:xfrm>
        <a:graphic>
          <a:graphicData uri="http://schemas.openxmlformats.org/presentationml/2006/ole">
            <mc:AlternateContent xmlns:mc="http://schemas.openxmlformats.org/markup-compatibility/2006">
              <mc:Choice xmlns:v="urn:schemas-microsoft-com:vml" Requires="v">
                <p:oleObj spid="_x0000_s1025" name="Microsoft Word 97 - 2003 Document" r:id="rId1" imgW="9274810" imgH="3601085" progId="Word.Document.8">
                  <p:embed/>
                </p:oleObj>
              </mc:Choice>
              <mc:Fallback>
                <p:oleObj name="Microsoft Word 97 - 2003 Document" r:id="rId1" imgW="9274810" imgH="3601085" progId="Word.Document.8">
                  <p:embed/>
                  <p:pic>
                    <p:nvPicPr>
                      <p:cNvPr id="0" name="Picture 2" descr="image1"/>
                      <p:cNvPicPr>
                        <a:picLocks noChangeAspect="1"/>
                      </p:cNvPicPr>
                      <p:nvPr/>
                    </p:nvPicPr>
                    <p:blipFill>
                      <a:blip r:embed="rId2"/>
                      <a:stretch>
                        <a:fillRect/>
                      </a:stretch>
                    </p:blipFill>
                    <p:spPr>
                      <a:xfrm>
                        <a:off x="251345" y="1473216"/>
                        <a:ext cx="8716645" cy="3384550"/>
                      </a:xfrm>
                      <a:prstGeom prst="rect">
                        <a:avLst/>
                      </a:prstGeom>
                      <a:noFill/>
                      <a:ln w="9525">
                        <a:noFill/>
                      </a:ln>
                    </p:spPr>
                  </p:pic>
                </p:oleObj>
              </mc:Fallback>
            </mc:AlternateContent>
          </a:graphicData>
        </a:graphic>
      </p:graphicFrame>
      <p:grpSp>
        <p:nvGrpSpPr>
          <p:cNvPr id="2" name="组合 12"/>
          <p:cNvGrpSpPr/>
          <p:nvPr/>
        </p:nvGrpSpPr>
        <p:grpSpPr>
          <a:xfrm>
            <a:off x="0" y="0"/>
            <a:ext cx="9144000" cy="604838"/>
            <a:chOff x="0" y="0"/>
            <a:chExt cx="9143999" cy="605532"/>
          </a:xfrm>
        </p:grpSpPr>
        <p:sp>
          <p:nvSpPr>
            <p:cNvPr id="19" name="矩形 18"/>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0" name="矩形 19"/>
            <p:cNvSpPr/>
            <p:nvPr/>
          </p:nvSpPr>
          <p:spPr bwMode="auto">
            <a:xfrm>
              <a:off x="250825" y="0"/>
              <a:ext cx="2484438"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bwMode="auto">
            <a:xfrm>
              <a:off x="2843213" y="4768"/>
              <a:ext cx="6300786"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grpSp>
      <p:sp>
        <p:nvSpPr>
          <p:cNvPr id="8" name="矩形 7"/>
          <p:cNvSpPr/>
          <p:nvPr/>
        </p:nvSpPr>
        <p:spPr>
          <a:xfrm>
            <a:off x="-36512" y="857873"/>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9" name="矩形 8"/>
          <p:cNvSpPr/>
          <p:nvPr/>
        </p:nvSpPr>
        <p:spPr>
          <a:xfrm>
            <a:off x="618808" y="857238"/>
            <a:ext cx="6096332"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模块一                 整体设计</a:t>
            </a:r>
            <a:endParaRPr lang="zh-CN" altLang="en-US" sz="2000" b="1" dirty="0" smtClean="0">
              <a:solidFill>
                <a:srgbClr val="9D1F33"/>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0160" y="97282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58" name="矩形 57"/>
          <p:cNvSpPr/>
          <p:nvPr/>
        </p:nvSpPr>
        <p:spPr>
          <a:xfrm>
            <a:off x="741680" y="972820"/>
            <a:ext cx="5186680" cy="59245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工作“</a:t>
            </a:r>
            <a:r>
              <a:rPr lang="zh-CN" altLang="en-US" sz="2000" b="1" dirty="0" smtClean="0">
                <a:solidFill>
                  <a:srgbClr val="9D1F33"/>
                </a:solidFill>
                <a:latin typeface="微软雅黑" panose="020B0503020204020204" pitchFamily="34" charset="-122"/>
                <a:ea typeface="微软雅黑" panose="020B0503020204020204" pitchFamily="34" charset="-122"/>
              </a:rPr>
              <a:t>模式”</a:t>
            </a:r>
            <a:endParaRPr lang="zh-CN" altLang="en-US" sz="2000" b="1" dirty="0" smtClean="0">
              <a:solidFill>
                <a:srgbClr val="9D1F33"/>
              </a:solidFill>
              <a:latin typeface="微软雅黑" panose="020B0503020204020204" pitchFamily="34" charset="-122"/>
              <a:ea typeface="微软雅黑" panose="020B0503020204020204" pitchFamily="34" charset="-122"/>
            </a:endParaRPr>
          </a:p>
        </p:txBody>
      </p:sp>
      <p:sp>
        <p:nvSpPr>
          <p:cNvPr id="10" name="矩形 9"/>
          <p:cNvSpPr/>
          <p:nvPr/>
        </p:nvSpPr>
        <p:spPr>
          <a:xfrm>
            <a:off x="0" y="4670747"/>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dirty="0"/>
          </a:p>
        </p:txBody>
      </p:sp>
      <p:sp>
        <p:nvSpPr>
          <p:cNvPr id="27" name="矩形 26"/>
          <p:cNvSpPr/>
          <p:nvPr/>
        </p:nvSpPr>
        <p:spPr>
          <a:xfrm>
            <a:off x="714348" y="71420"/>
            <a:ext cx="1415772" cy="461665"/>
          </a:xfrm>
          <a:prstGeom prst="rect">
            <a:avLst/>
          </a:prstGeom>
        </p:spPr>
        <p:txBody>
          <a:bodyPr wrap="none">
            <a:spAutoFit/>
          </a:bodyPr>
          <a:lstStyle/>
          <a:p>
            <a:pPr lvl="0" algn="dist" rtl="0">
              <a:defRPr/>
            </a:pPr>
            <a:r>
              <a:rPr lang="zh-CN" altLang="en-US" sz="2400" b="1" smtClean="0">
                <a:solidFill>
                  <a:schemeClr val="lt1"/>
                </a:solidFill>
                <a:latin typeface="微软雅黑" panose="020B0503020204020204" pitchFamily="34" charset="-122"/>
                <a:ea typeface="微软雅黑" panose="020B0503020204020204" pitchFamily="34" charset="-122"/>
                <a:cs typeface="+mn-cs"/>
              </a:rPr>
              <a:t>第二部分</a:t>
            </a:r>
            <a:endParaRPr lang="zh-CN" altLang="en-US" sz="2400" b="1" dirty="0" smtClean="0">
              <a:solidFill>
                <a:schemeClr val="lt1"/>
              </a:solidFill>
              <a:latin typeface="微软雅黑" panose="020B0503020204020204" pitchFamily="34" charset="-122"/>
              <a:ea typeface="微软雅黑" panose="020B0503020204020204" pitchFamily="34" charset="-122"/>
              <a:cs typeface="+mn-cs"/>
            </a:endParaRPr>
          </a:p>
        </p:txBody>
      </p:sp>
      <p:grpSp>
        <p:nvGrpSpPr>
          <p:cNvPr id="2" name="组合 12"/>
          <p:cNvGrpSpPr/>
          <p:nvPr/>
        </p:nvGrpSpPr>
        <p:grpSpPr>
          <a:xfrm>
            <a:off x="0" y="0"/>
            <a:ext cx="2339975" cy="600075"/>
            <a:chOff x="0" y="0"/>
            <a:chExt cx="2339975" cy="600764"/>
          </a:xfrm>
        </p:grpSpPr>
        <p:sp>
          <p:nvSpPr>
            <p:cNvPr id="41" name="矩形 40"/>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42" name="矩形 41"/>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44" name="矩形 43"/>
          <p:cNvSpPr/>
          <p:nvPr/>
        </p:nvSpPr>
        <p:spPr>
          <a:xfrm>
            <a:off x="785786" y="71420"/>
            <a:ext cx="1210589" cy="400110"/>
          </a:xfrm>
          <a:prstGeom prst="rect">
            <a:avLst/>
          </a:prstGeom>
        </p:spPr>
        <p:txBody>
          <a:bodyPr wrap="none">
            <a:spAutoFit/>
          </a:bodyPr>
          <a:lstStyle/>
          <a:p>
            <a:pPr lvl="0" algn="ctr" rtl="0">
              <a:defRPr/>
            </a:pPr>
            <a:r>
              <a:rPr lang="zh-CN" altLang="en-US" sz="2000" b="1" smtClean="0">
                <a:solidFill>
                  <a:schemeClr val="lt1"/>
                </a:solidFill>
                <a:latin typeface="微软雅黑" panose="020B0503020204020204" pitchFamily="34" charset="-122"/>
                <a:ea typeface="微软雅黑" panose="020B0503020204020204" pitchFamily="34" charset="-122"/>
              </a:rPr>
              <a:t>一、</a:t>
            </a:r>
            <a:r>
              <a:rPr lang="zh-CN" altLang="zh-CN" sz="2000" b="1" smtClean="0">
                <a:solidFill>
                  <a:schemeClr val="lt1"/>
                </a:solidFill>
                <a:latin typeface="微软雅黑" panose="020B0503020204020204" pitchFamily="34" charset="-122"/>
                <a:ea typeface="微软雅黑" panose="020B0503020204020204" pitchFamily="34" charset="-122"/>
              </a:rPr>
              <a:t>理念</a:t>
            </a:r>
            <a:endParaRPr lang="zh-CN" altLang="zh-CN" sz="2000" b="1" dirty="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nvSpPr>
        <p:spPr bwMode="auto">
          <a:xfrm>
            <a:off x="2439988" y="4763"/>
            <a:ext cx="6704012"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zh-CN" altLang="en-US" sz="2000"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6286512" y="2000246"/>
            <a:ext cx="1804923" cy="2214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lnSpc>
                <a:spcPct val="150000"/>
              </a:lnSpc>
            </a:pPr>
            <a:r>
              <a:rPr lang="zh-CN" altLang="en-US" b="1" smtClean="0">
                <a:solidFill>
                  <a:srgbClr val="9D1F33"/>
                </a:solidFill>
                <a:latin typeface="微软雅黑" panose="020B0503020204020204" pitchFamily="34" charset="-122"/>
                <a:ea typeface="微软雅黑" panose="020B0503020204020204" pitchFamily="34" charset="-122"/>
              </a:rPr>
              <a:t>三个结合</a:t>
            </a:r>
            <a:endParaRPr lang="en-US" altLang="zh-CN" b="1" smtClean="0">
              <a:solidFill>
                <a:srgbClr val="9D1F33"/>
              </a:solidFill>
              <a:latin typeface="微软雅黑" panose="020B0503020204020204" pitchFamily="34" charset="-122"/>
              <a:ea typeface="微软雅黑" panose="020B0503020204020204" pitchFamily="34" charset="-122"/>
            </a:endParaRPr>
          </a:p>
          <a:p>
            <a:pPr marL="342900" indent="-342900" algn="ctr">
              <a:lnSpc>
                <a:spcPct val="150000"/>
              </a:lnSpc>
            </a:pPr>
            <a:r>
              <a:rPr lang="zh-CN" altLang="en-US" sz="1600" smtClean="0">
                <a:solidFill>
                  <a:schemeClr val="tx1"/>
                </a:solidFill>
                <a:latin typeface="微软雅黑" panose="020B0503020204020204" pitchFamily="34" charset="-122"/>
                <a:ea typeface="微软雅黑" panose="020B0503020204020204" pitchFamily="34" charset="-122"/>
              </a:rPr>
              <a:t>课</a:t>
            </a:r>
            <a:r>
              <a:rPr lang="zh-CN" altLang="en-US" sz="1600" dirty="0" smtClean="0">
                <a:solidFill>
                  <a:schemeClr val="tx1"/>
                </a:solidFill>
                <a:latin typeface="微软雅黑" panose="020B0503020204020204" pitchFamily="34" charset="-122"/>
                <a:ea typeface="微软雅黑" panose="020B0503020204020204" pitchFamily="34" charset="-122"/>
              </a:rPr>
              <a:t>堂</a:t>
            </a:r>
            <a:r>
              <a:rPr lang="zh-CN" altLang="en-US" sz="1600" smtClean="0">
                <a:solidFill>
                  <a:schemeClr val="tx1"/>
                </a:solidFill>
                <a:latin typeface="微软雅黑" panose="020B0503020204020204" pitchFamily="34" charset="-122"/>
                <a:ea typeface="微软雅黑" panose="020B0503020204020204" pitchFamily="34" charset="-122"/>
              </a:rPr>
              <a:t>内外</a:t>
            </a:r>
            <a:endParaRPr lang="en-US" altLang="zh-CN" sz="1600" smtClean="0">
              <a:solidFill>
                <a:schemeClr val="tx1"/>
              </a:solidFill>
              <a:latin typeface="微软雅黑" panose="020B0503020204020204" pitchFamily="34" charset="-122"/>
              <a:ea typeface="微软雅黑" panose="020B0503020204020204" pitchFamily="34" charset="-122"/>
            </a:endParaRPr>
          </a:p>
          <a:p>
            <a:pPr marL="342900" indent="-342900" algn="ctr">
              <a:lnSpc>
                <a:spcPct val="150000"/>
              </a:lnSpc>
            </a:pPr>
            <a:r>
              <a:rPr lang="zh-CN" altLang="en-US" sz="1600" smtClean="0">
                <a:solidFill>
                  <a:schemeClr val="tx1"/>
                </a:solidFill>
                <a:latin typeface="微软雅黑" panose="020B0503020204020204" pitchFamily="34" charset="-122"/>
                <a:ea typeface="微软雅黑" panose="020B0503020204020204" pitchFamily="34" charset="-122"/>
              </a:rPr>
              <a:t>校</a:t>
            </a:r>
            <a:r>
              <a:rPr lang="zh-CN" altLang="en-US" sz="1600" dirty="0" smtClean="0">
                <a:solidFill>
                  <a:schemeClr val="tx1"/>
                </a:solidFill>
                <a:latin typeface="微软雅黑" panose="020B0503020204020204" pitchFamily="34" charset="-122"/>
                <a:ea typeface="微软雅黑" panose="020B0503020204020204" pitchFamily="34" charset="-122"/>
              </a:rPr>
              <a:t>园</a:t>
            </a:r>
            <a:r>
              <a:rPr lang="zh-CN" altLang="en-US" sz="1600" smtClean="0">
                <a:solidFill>
                  <a:schemeClr val="tx1"/>
                </a:solidFill>
                <a:latin typeface="微软雅黑" panose="020B0503020204020204" pitchFamily="34" charset="-122"/>
                <a:ea typeface="微软雅黑" panose="020B0503020204020204" pitchFamily="34" charset="-122"/>
              </a:rPr>
              <a:t>内外</a:t>
            </a:r>
            <a:endParaRPr lang="en-US" altLang="zh-CN" sz="1600" smtClean="0">
              <a:solidFill>
                <a:schemeClr val="tx1"/>
              </a:solidFill>
              <a:latin typeface="微软雅黑" panose="020B0503020204020204" pitchFamily="34" charset="-122"/>
              <a:ea typeface="微软雅黑" panose="020B0503020204020204" pitchFamily="34" charset="-122"/>
            </a:endParaRPr>
          </a:p>
          <a:p>
            <a:pPr marL="342900" indent="-342900" algn="ctr">
              <a:lnSpc>
                <a:spcPct val="150000"/>
              </a:lnSpc>
            </a:pPr>
            <a:r>
              <a:rPr lang="zh-CN" altLang="en-US" sz="1600" smtClean="0">
                <a:solidFill>
                  <a:schemeClr val="tx1"/>
                </a:solidFill>
                <a:latin typeface="微软雅黑" panose="020B0503020204020204" pitchFamily="34" charset="-122"/>
                <a:ea typeface="微软雅黑" panose="020B0503020204020204" pitchFamily="34" charset="-122"/>
              </a:rPr>
              <a:t>线</a:t>
            </a:r>
            <a:r>
              <a:rPr lang="zh-CN" altLang="en-US" sz="1600" dirty="0" smtClean="0">
                <a:solidFill>
                  <a:schemeClr val="tx1"/>
                </a:solidFill>
                <a:latin typeface="微软雅黑" panose="020B0503020204020204" pitchFamily="34" charset="-122"/>
                <a:ea typeface="微软雅黑" panose="020B0503020204020204" pitchFamily="34" charset="-122"/>
              </a:rPr>
              <a:t>上</a:t>
            </a:r>
            <a:r>
              <a:rPr lang="zh-CN" altLang="en-US" sz="1600" smtClean="0">
                <a:solidFill>
                  <a:schemeClr val="tx1"/>
                </a:solidFill>
                <a:latin typeface="微软雅黑" panose="020B0503020204020204" pitchFamily="34" charset="-122"/>
                <a:ea typeface="微软雅黑" panose="020B0503020204020204" pitchFamily="34" charset="-122"/>
              </a:rPr>
              <a:t>线下</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buAutoNum type="ea1ChsPlain" startAt="3"/>
            </a:pPr>
            <a:endParaRPr lang="zh-CN" altLang="en-US" b="1" dirty="0" smtClean="0">
              <a:solidFill>
                <a:srgbClr val="9D1F33"/>
              </a:solidFill>
              <a:latin typeface="微软雅黑" panose="020B0503020204020204" pitchFamily="34" charset="-122"/>
              <a:ea typeface="微软雅黑" panose="020B0503020204020204" pitchFamily="34" charset="-122"/>
            </a:endParaRPr>
          </a:p>
        </p:txBody>
      </p:sp>
      <p:sp>
        <p:nvSpPr>
          <p:cNvPr id="14" name="矩形 13"/>
          <p:cNvSpPr/>
          <p:nvPr/>
        </p:nvSpPr>
        <p:spPr>
          <a:xfrm>
            <a:off x="3286116" y="2000246"/>
            <a:ext cx="2536596" cy="221488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600"/>
              </a:lnSpc>
            </a:pPr>
            <a:r>
              <a:rPr lang="zh-CN" altLang="en-US" b="1" smtClean="0">
                <a:solidFill>
                  <a:srgbClr val="9D1F33"/>
                </a:solidFill>
                <a:latin typeface="微软雅黑" panose="020B0503020204020204" pitchFamily="34" charset="-122"/>
                <a:ea typeface="微软雅黑" panose="020B0503020204020204" pitchFamily="34" charset="-122"/>
              </a:rPr>
              <a:t>全方位参与</a:t>
            </a:r>
            <a:endParaRPr lang="en-US" altLang="zh-CN" b="1" smtClean="0">
              <a:solidFill>
                <a:srgbClr val="9D1F33"/>
              </a:solidFill>
              <a:latin typeface="微软雅黑" panose="020B0503020204020204" pitchFamily="34" charset="-122"/>
              <a:ea typeface="微软雅黑" panose="020B0503020204020204" pitchFamily="34" charset="-122"/>
            </a:endParaRPr>
          </a:p>
          <a:p>
            <a:pPr algn="ctr">
              <a:lnSpc>
                <a:spcPts val="2600"/>
              </a:lnSpc>
            </a:pPr>
            <a:r>
              <a:rPr lang="zh-CN" altLang="en-US" sz="1600" smtClean="0">
                <a:solidFill>
                  <a:schemeClr val="tx1"/>
                </a:solidFill>
                <a:latin typeface="微软雅黑" panose="020B0503020204020204" pitchFamily="34" charset="-122"/>
                <a:ea typeface="微软雅黑" panose="020B0503020204020204" pitchFamily="34" charset="-122"/>
              </a:rPr>
              <a:t>学生</a:t>
            </a:r>
            <a:endParaRPr lang="en-US" altLang="zh-CN" sz="1600" smtClean="0">
              <a:solidFill>
                <a:schemeClr val="tx1"/>
              </a:solidFill>
              <a:latin typeface="微软雅黑" panose="020B0503020204020204" pitchFamily="34" charset="-122"/>
              <a:ea typeface="微软雅黑" panose="020B0503020204020204" pitchFamily="34" charset="-122"/>
            </a:endParaRPr>
          </a:p>
          <a:p>
            <a:pPr algn="ctr">
              <a:lnSpc>
                <a:spcPts val="2600"/>
              </a:lnSpc>
            </a:pPr>
            <a:r>
              <a:rPr lang="zh-CN" altLang="en-US" sz="1600" smtClean="0">
                <a:solidFill>
                  <a:schemeClr val="tx1"/>
                </a:solidFill>
                <a:latin typeface="微软雅黑" panose="020B0503020204020204" pitchFamily="34" charset="-122"/>
                <a:ea typeface="微软雅黑" panose="020B0503020204020204" pitchFamily="34" charset="-122"/>
              </a:rPr>
              <a:t>教师</a:t>
            </a:r>
            <a:endParaRPr lang="en-US" altLang="zh-CN" sz="1600" smtClean="0">
              <a:solidFill>
                <a:schemeClr val="tx1"/>
              </a:solidFill>
              <a:latin typeface="微软雅黑" panose="020B0503020204020204" pitchFamily="34" charset="-122"/>
              <a:ea typeface="微软雅黑" panose="020B0503020204020204" pitchFamily="34" charset="-122"/>
            </a:endParaRPr>
          </a:p>
          <a:p>
            <a:pPr algn="ctr">
              <a:lnSpc>
                <a:spcPts val="2600"/>
              </a:lnSpc>
            </a:pPr>
            <a:r>
              <a:rPr lang="zh-CN" altLang="en-US" sz="1600" smtClean="0">
                <a:solidFill>
                  <a:schemeClr val="tx1"/>
                </a:solidFill>
                <a:latin typeface="微软雅黑" panose="020B0503020204020204" pitchFamily="34" charset="-122"/>
                <a:ea typeface="微软雅黑" panose="020B0503020204020204" pitchFamily="34" charset="-122"/>
              </a:rPr>
              <a:t>红十字会</a:t>
            </a:r>
            <a:endParaRPr lang="en-US" altLang="zh-CN" sz="1600" smtClean="0">
              <a:solidFill>
                <a:schemeClr val="tx1"/>
              </a:solidFill>
              <a:latin typeface="微软雅黑" panose="020B0503020204020204" pitchFamily="34" charset="-122"/>
              <a:ea typeface="微软雅黑" panose="020B0503020204020204" pitchFamily="34" charset="-122"/>
            </a:endParaRPr>
          </a:p>
          <a:p>
            <a:pPr algn="ctr">
              <a:lnSpc>
                <a:spcPts val="2600"/>
              </a:lnSpc>
            </a:pPr>
            <a:r>
              <a:rPr lang="zh-CN" altLang="en-US" sz="1600" smtClean="0">
                <a:solidFill>
                  <a:schemeClr val="tx1"/>
                </a:solidFill>
                <a:latin typeface="微软雅黑" panose="020B0503020204020204" pitchFamily="34" charset="-122"/>
                <a:ea typeface="微软雅黑" panose="020B0503020204020204" pitchFamily="34" charset="-122"/>
              </a:rPr>
              <a:t>遗</a:t>
            </a:r>
            <a:r>
              <a:rPr lang="zh-CN" altLang="en-US" sz="1600" dirty="0" smtClean="0">
                <a:solidFill>
                  <a:schemeClr val="tx1"/>
                </a:solidFill>
                <a:latin typeface="微软雅黑" panose="020B0503020204020204" pitchFamily="34" charset="-122"/>
                <a:ea typeface="微软雅黑" panose="020B0503020204020204" pitchFamily="34" charset="-122"/>
              </a:rPr>
              <a:t>体捐献接</a:t>
            </a:r>
            <a:r>
              <a:rPr lang="zh-CN" altLang="en-US" sz="1600" smtClean="0">
                <a:solidFill>
                  <a:schemeClr val="tx1"/>
                </a:solidFill>
                <a:latin typeface="微软雅黑" panose="020B0503020204020204" pitchFamily="34" charset="-122"/>
                <a:ea typeface="微软雅黑" panose="020B0503020204020204" pitchFamily="34" charset="-122"/>
              </a:rPr>
              <a:t>受站</a:t>
            </a:r>
            <a:endParaRPr lang="en-US" altLang="zh-CN" sz="1600" smtClean="0">
              <a:solidFill>
                <a:schemeClr val="tx1"/>
              </a:solidFill>
              <a:latin typeface="微软雅黑" panose="020B0503020204020204" pitchFamily="34" charset="-122"/>
              <a:ea typeface="微软雅黑" panose="020B0503020204020204" pitchFamily="34" charset="-122"/>
            </a:endParaRPr>
          </a:p>
          <a:p>
            <a:pPr algn="ctr">
              <a:lnSpc>
                <a:spcPts val="2600"/>
              </a:lnSpc>
            </a:pPr>
            <a:r>
              <a:rPr lang="zh-CN" altLang="en-US" sz="1600" smtClean="0">
                <a:solidFill>
                  <a:schemeClr val="tx1"/>
                </a:solidFill>
                <a:latin typeface="微软雅黑" panose="020B0503020204020204" pitchFamily="34" charset="-122"/>
                <a:ea typeface="微软雅黑" panose="020B0503020204020204" pitchFamily="34" charset="-122"/>
              </a:rPr>
              <a:t>社</a:t>
            </a:r>
            <a:r>
              <a:rPr lang="zh-CN" altLang="en-US" sz="1600" dirty="0" smtClean="0">
                <a:solidFill>
                  <a:schemeClr val="tx1"/>
                </a:solidFill>
                <a:latin typeface="微软雅黑" panose="020B0503020204020204" pitchFamily="34" charset="-122"/>
                <a:ea typeface="微软雅黑" panose="020B0503020204020204" pitchFamily="34" charset="-122"/>
              </a:rPr>
              <a:t>会</a:t>
            </a:r>
            <a:r>
              <a:rPr lang="zh-CN" altLang="en-US" sz="1600" smtClean="0">
                <a:solidFill>
                  <a:schemeClr val="tx1"/>
                </a:solidFill>
                <a:latin typeface="微软雅黑" panose="020B0503020204020204" pitchFamily="34" charset="-122"/>
                <a:ea typeface="微软雅黑" panose="020B0503020204020204" pitchFamily="34" charset="-122"/>
              </a:rPr>
              <a:t>资源</a:t>
            </a:r>
            <a:endParaRPr lang="zh-CN" altLang="en-US" sz="1600" b="1" dirty="0" smtClean="0">
              <a:solidFill>
                <a:srgbClr val="9D1F33"/>
              </a:solidFill>
              <a:latin typeface="微软雅黑" panose="020B0503020204020204" pitchFamily="34" charset="-122"/>
              <a:ea typeface="微软雅黑" panose="020B0503020204020204" pitchFamily="34" charset="-122"/>
            </a:endParaRPr>
          </a:p>
        </p:txBody>
      </p:sp>
      <p:sp>
        <p:nvSpPr>
          <p:cNvPr id="3" name="矩形 2"/>
          <p:cNvSpPr/>
          <p:nvPr/>
        </p:nvSpPr>
        <p:spPr>
          <a:xfrm>
            <a:off x="1142976" y="2000246"/>
            <a:ext cx="1804923" cy="22145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lnSpc>
                <a:spcPct val="150000"/>
              </a:lnSpc>
            </a:pPr>
            <a:r>
              <a:rPr lang="zh-CN" altLang="en-US" b="1" smtClean="0">
                <a:solidFill>
                  <a:srgbClr val="9D1F33"/>
                </a:solidFill>
                <a:latin typeface="微软雅黑" panose="020B0503020204020204" pitchFamily="34" charset="-122"/>
                <a:ea typeface="微软雅黑" panose="020B0503020204020204" pitchFamily="34" charset="-122"/>
              </a:rPr>
              <a:t>工作原则</a:t>
            </a:r>
            <a:endParaRPr lang="en-US" altLang="zh-CN" b="1" smtClean="0">
              <a:solidFill>
                <a:srgbClr val="9D1F33"/>
              </a:solidFill>
              <a:latin typeface="微软雅黑" panose="020B0503020204020204" pitchFamily="34" charset="-122"/>
              <a:ea typeface="微软雅黑" panose="020B0503020204020204" pitchFamily="34" charset="-122"/>
            </a:endParaRPr>
          </a:p>
          <a:p>
            <a:pPr marL="342900" indent="-342900" algn="ctr">
              <a:lnSpc>
                <a:spcPct val="150000"/>
              </a:lnSpc>
            </a:pPr>
            <a:r>
              <a:rPr lang="zh-CN" altLang="en-US" sz="1600" smtClean="0">
                <a:solidFill>
                  <a:schemeClr val="tx1"/>
                </a:solidFill>
                <a:latin typeface="微软雅黑" panose="020B0503020204020204" pitchFamily="34" charset="-122"/>
                <a:ea typeface="微软雅黑" panose="020B0503020204020204" pitchFamily="34" charset="-122"/>
              </a:rPr>
              <a:t>敬重逝者</a:t>
            </a:r>
            <a:endParaRPr lang="en-US" altLang="zh-CN" sz="1600" smtClean="0">
              <a:solidFill>
                <a:schemeClr val="tx1"/>
              </a:solidFill>
              <a:latin typeface="微软雅黑" panose="020B0503020204020204" pitchFamily="34" charset="-122"/>
              <a:ea typeface="微软雅黑" panose="020B0503020204020204" pitchFamily="34" charset="-122"/>
            </a:endParaRPr>
          </a:p>
          <a:p>
            <a:pPr marL="342900" indent="-342900" algn="ctr">
              <a:lnSpc>
                <a:spcPct val="150000"/>
              </a:lnSpc>
            </a:pPr>
            <a:r>
              <a:rPr lang="zh-CN" altLang="en-US" sz="1600" smtClean="0">
                <a:solidFill>
                  <a:schemeClr val="tx1"/>
                </a:solidFill>
                <a:latin typeface="微软雅黑" panose="020B0503020204020204" pitchFamily="34" charset="-122"/>
                <a:ea typeface="微软雅黑" panose="020B0503020204020204" pitchFamily="34" charset="-122"/>
              </a:rPr>
              <a:t>慰藉家属</a:t>
            </a:r>
            <a:endParaRPr lang="en-US" altLang="zh-CN" sz="1600" smtClean="0">
              <a:solidFill>
                <a:schemeClr val="tx1"/>
              </a:solidFill>
              <a:latin typeface="微软雅黑" panose="020B0503020204020204" pitchFamily="34" charset="-122"/>
              <a:ea typeface="微软雅黑" panose="020B0503020204020204" pitchFamily="34" charset="-122"/>
            </a:endParaRPr>
          </a:p>
          <a:p>
            <a:pPr marL="342900" indent="-342900" algn="ctr">
              <a:lnSpc>
                <a:spcPct val="150000"/>
              </a:lnSpc>
            </a:pPr>
            <a:r>
              <a:rPr lang="zh-CN" altLang="en-US" sz="1600" dirty="0" smtClean="0">
                <a:solidFill>
                  <a:schemeClr val="tx1"/>
                </a:solidFill>
                <a:latin typeface="微软雅黑" panose="020B0503020204020204" pitchFamily="34" charset="-122"/>
                <a:ea typeface="微软雅黑" panose="020B0503020204020204" pitchFamily="34" charset="-122"/>
              </a:rPr>
              <a:t>教育学生</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buAutoNum type="ea1ChsPlain" startAt="3"/>
            </a:pPr>
            <a:endParaRPr lang="zh-CN" altLang="en-US" b="1" dirty="0" smtClean="0">
              <a:solidFill>
                <a:srgbClr val="9D1F33"/>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p:cNvGrpSpPr/>
          <p:nvPr/>
        </p:nvGrpSpPr>
        <p:grpSpPr>
          <a:xfrm>
            <a:off x="1979712" y="987574"/>
            <a:ext cx="6099590" cy="1224136"/>
            <a:chOff x="2311400" y="1634463"/>
            <a:chExt cx="5293379" cy="1260738"/>
          </a:xfrm>
        </p:grpSpPr>
        <p:sp>
          <p:nvSpPr>
            <p:cNvPr id="2" name="直接连接符 6"/>
            <p:cNvSpPr>
              <a:spLocks noChangeShapeType="1"/>
            </p:cNvSpPr>
            <p:nvPr/>
          </p:nvSpPr>
          <p:spPr bwMode="auto">
            <a:xfrm flipV="1">
              <a:off x="2311400" y="2840394"/>
              <a:ext cx="5293379" cy="54807"/>
            </a:xfrm>
            <a:prstGeom prst="line">
              <a:avLst/>
            </a:prstGeom>
            <a:noFill/>
            <a:ln w="28575">
              <a:solidFill>
                <a:schemeClr val="bg1">
                  <a:lumMod val="65000"/>
                </a:schemeClr>
              </a:solidFill>
              <a:prstDash val="sysDot"/>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直接连接符 7"/>
            <p:cNvSpPr>
              <a:spLocks noChangeShapeType="1"/>
            </p:cNvSpPr>
            <p:nvPr/>
          </p:nvSpPr>
          <p:spPr bwMode="auto">
            <a:xfrm>
              <a:off x="2311400" y="1634463"/>
              <a:ext cx="5293379" cy="54807"/>
            </a:xfrm>
            <a:prstGeom prst="line">
              <a:avLst/>
            </a:prstGeom>
            <a:noFill/>
            <a:ln w="28575">
              <a:solidFill>
                <a:schemeClr val="bg1">
                  <a:lumMod val="65000"/>
                </a:schemeClr>
              </a:solidFill>
              <a:prstDash val="sysDot"/>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矩形 10"/>
            <p:cNvSpPr/>
            <p:nvPr/>
          </p:nvSpPr>
          <p:spPr>
            <a:xfrm>
              <a:off x="2437433" y="1805739"/>
              <a:ext cx="3617627" cy="10104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  提     纲</a:t>
              </a:r>
              <a:endParaRPr kumimoji="0" lang="zh-CN" altLang="en-US"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grpSp>
      <p:sp>
        <p:nvSpPr>
          <p:cNvPr id="19" name="矩形 18"/>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8" name="矩形 27"/>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1674962" y="2845381"/>
            <a:ext cx="6381922" cy="400110"/>
          </a:xfrm>
          <a:prstGeom prst="rect">
            <a:avLst/>
          </a:prstGeom>
        </p:spPr>
        <p:txBody>
          <a:bodyPr wrap="square">
            <a:spAutoFit/>
          </a:bodyPr>
          <a:lstStyle/>
          <a:p>
            <a:pPr rtl="0"/>
            <a:r>
              <a:rPr lang="zh-CN" altLang="en-US" sz="2000">
                <a:latin typeface="微软雅黑" panose="020B0503020204020204" pitchFamily="34" charset="-122"/>
                <a:ea typeface="微软雅黑" panose="020B0503020204020204" pitchFamily="34" charset="-122"/>
              </a:rPr>
              <a:t>课程思政的“概念与内涵”</a:t>
            </a:r>
            <a:endParaRPr lang="zh-CN" altLang="en-US" sz="1600" dirty="0">
              <a:latin typeface="微软雅黑" panose="020B0503020204020204" pitchFamily="34" charset="-122"/>
              <a:ea typeface="微软雅黑" panose="020B0503020204020204" pitchFamily="34" charset="-122"/>
            </a:endParaRPr>
          </a:p>
        </p:txBody>
      </p:sp>
      <p:sp>
        <p:nvSpPr>
          <p:cNvPr id="30" name="矩形 29"/>
          <p:cNvSpPr/>
          <p:nvPr/>
        </p:nvSpPr>
        <p:spPr bwMode="auto">
          <a:xfrm>
            <a:off x="971982" y="2751887"/>
            <a:ext cx="333375" cy="38481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86"/>
          <p:cNvSpPr>
            <a:spLocks noEditPoints="1"/>
          </p:cNvSpPr>
          <p:nvPr/>
        </p:nvSpPr>
        <p:spPr>
          <a:xfrm>
            <a:off x="1018337" y="2892222"/>
            <a:ext cx="177800" cy="18986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47" name="矩形 46"/>
          <p:cNvSpPr/>
          <p:nvPr/>
        </p:nvSpPr>
        <p:spPr bwMode="auto">
          <a:xfrm>
            <a:off x="956592" y="3443207"/>
            <a:ext cx="333375" cy="38481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86"/>
          <p:cNvSpPr>
            <a:spLocks noEditPoints="1"/>
          </p:cNvSpPr>
          <p:nvPr/>
        </p:nvSpPr>
        <p:spPr>
          <a:xfrm>
            <a:off x="1002947" y="3583542"/>
            <a:ext cx="177800" cy="18986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18" name="矩形 17"/>
          <p:cNvSpPr/>
          <p:nvPr/>
        </p:nvSpPr>
        <p:spPr>
          <a:xfrm>
            <a:off x="1500166" y="68031"/>
            <a:ext cx="5715040" cy="553998"/>
          </a:xfrm>
          <a:prstGeom prst="rect">
            <a:avLst/>
          </a:prstGeom>
        </p:spPr>
        <p:txBody>
          <a:bodyPr wrap="square">
            <a:spAutoFit/>
          </a:bodyPr>
          <a:lstStyle/>
          <a:p>
            <a:pPr algn="ctr">
              <a:lnSpc>
                <a:spcPct val="150000"/>
              </a:lnSpc>
            </a:pPr>
            <a:r>
              <a:rPr lang="zh-CN" altLang="en-US" sz="2000" b="1" smtClean="0">
                <a:solidFill>
                  <a:schemeClr val="bg1"/>
                </a:solidFill>
                <a:latin typeface="微软雅黑" panose="020B0503020204020204" pitchFamily="34" charset="-122"/>
                <a:ea typeface="微软雅黑" panose="020B0503020204020204" pitchFamily="34" charset="-122"/>
                <a:sym typeface="+mn-ea"/>
              </a:rPr>
              <a:t>专业课程融入思政工作的教学理念与方法</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0" name="Freeform 86"/>
          <p:cNvSpPr>
            <a:spLocks noEditPoints="1"/>
          </p:cNvSpPr>
          <p:nvPr/>
        </p:nvSpPr>
        <p:spPr>
          <a:xfrm>
            <a:off x="474951" y="3934238"/>
            <a:ext cx="177800" cy="18986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4" name="矩形 23"/>
          <p:cNvSpPr/>
          <p:nvPr/>
        </p:nvSpPr>
        <p:spPr>
          <a:xfrm>
            <a:off x="1456658" y="3467407"/>
            <a:ext cx="7115870" cy="461665"/>
          </a:xfrm>
          <a:prstGeom prst="rect">
            <a:avLst/>
          </a:prstGeom>
        </p:spPr>
        <p:txBody>
          <a:bodyPr wrap="square">
            <a:spAutoFit/>
          </a:bodyPr>
          <a:lstStyle/>
          <a:p>
            <a:pPr>
              <a:lnSpc>
                <a:spcPct val="120000"/>
              </a:lnSpc>
            </a:pPr>
            <a:r>
              <a:rPr lang="zh-CN" altLang="en-US" sz="2000" smtClean="0">
                <a:latin typeface="微软雅黑" panose="020B0503020204020204" pitchFamily="34" charset="-122"/>
                <a:ea typeface="微软雅黑" panose="020B0503020204020204" pitchFamily="34" charset="-122"/>
              </a:rPr>
              <a:t>   专业课程中如何融入思政工作</a:t>
            </a:r>
            <a:r>
              <a:rPr lang="en-US" altLang="zh-CN" sz="2000" smtClean="0">
                <a:latin typeface="微软雅黑" panose="020B0503020204020204" pitchFamily="34" charset="-122"/>
                <a:ea typeface="微软雅黑" panose="020B0503020204020204" pitchFamily="34" charset="-122"/>
              </a:rPr>
              <a:t>——</a:t>
            </a:r>
            <a:r>
              <a:rPr lang="zh-CN" altLang="en-US" sz="2000" smtClean="0">
                <a:latin typeface="微软雅黑" panose="020B0503020204020204" pitchFamily="34" charset="-122"/>
                <a:ea typeface="微软雅黑" panose="020B0503020204020204" pitchFamily="34" charset="-122"/>
              </a:rPr>
              <a:t>以人体解剖学为例</a:t>
            </a:r>
            <a:endParaRPr lang="zh-CN" altLang="en-US" sz="2000" smtClean="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0" y="0"/>
            <a:ext cx="9144000" cy="604838"/>
            <a:chOff x="0" y="0"/>
            <a:chExt cx="9143999" cy="605532"/>
          </a:xfrm>
        </p:grpSpPr>
        <p:sp>
          <p:nvSpPr>
            <p:cNvPr id="19" name="矩形 18"/>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0" name="矩形 19"/>
            <p:cNvSpPr/>
            <p:nvPr/>
          </p:nvSpPr>
          <p:spPr bwMode="auto">
            <a:xfrm>
              <a:off x="250825" y="0"/>
              <a:ext cx="2484438"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chemeClr val="lt1"/>
                  </a:solidFill>
                  <a:effectLst/>
                  <a:uLnTx/>
                  <a:uFillTx/>
                  <a:latin typeface="微软雅黑" panose="020B0503020204020204" pitchFamily="34" charset="-122"/>
                  <a:ea typeface="微软雅黑" panose="020B0503020204020204" pitchFamily="34" charset="-122"/>
                  <a:cs typeface="+mn-cs"/>
                </a:rPr>
                <a:t>二、整</a:t>
              </a:r>
              <a:r>
                <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体设计</a:t>
              </a:r>
              <a:endParaRPr kumimoji="0" lang="zh-CN" altLang="en-US"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bwMode="auto">
            <a:xfrm>
              <a:off x="2843213" y="4768"/>
              <a:ext cx="6300786"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grpSp>
      <p:sp>
        <p:nvSpPr>
          <p:cNvPr id="4" name="Text Box 9"/>
          <p:cNvSpPr txBox="1">
            <a:spLocks noChangeArrowheads="1"/>
          </p:cNvSpPr>
          <p:nvPr/>
        </p:nvSpPr>
        <p:spPr bwMode="auto">
          <a:xfrm>
            <a:off x="3381376" y="1642422"/>
            <a:ext cx="2814955" cy="3848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hangingPunct="1">
              <a:spcBef>
                <a:spcPct val="50000"/>
              </a:spcBef>
            </a:pPr>
            <a:r>
              <a:rPr lang="en-US" altLang="zh-CN" sz="1600" b="1" dirty="0">
                <a:solidFill>
                  <a:srgbClr val="000000"/>
                </a:solidFill>
                <a:ea typeface="楷体_GB2312" pitchFamily="49" charset="-122"/>
              </a:rPr>
              <a:t>     </a:t>
            </a:r>
            <a:r>
              <a:rPr lang="zh-CN" altLang="en-US" sz="1600" b="1" dirty="0">
                <a:solidFill>
                  <a:srgbClr val="000000"/>
                </a:solidFill>
                <a:latin typeface="微软雅黑" panose="020B0503020204020204" pitchFamily="34" charset="-122"/>
                <a:ea typeface="微软雅黑" panose="020B0503020204020204" pitchFamily="34" charset="-122"/>
              </a:rPr>
              <a:t>体验</a:t>
            </a:r>
            <a:r>
              <a:rPr lang="zh-CN" altLang="en-US" b="1" dirty="0">
                <a:solidFill>
                  <a:srgbClr val="000000"/>
                </a:solidFill>
                <a:latin typeface="微软雅黑" panose="020B0503020204020204" pitchFamily="34" charset="-122"/>
                <a:ea typeface="微软雅黑" panose="020B0503020204020204" pitchFamily="34" charset="-122"/>
              </a:rPr>
              <a:t>      </a:t>
            </a:r>
            <a:r>
              <a:rPr lang="zh-CN" altLang="en-US" sz="1600" b="1" dirty="0">
                <a:solidFill>
                  <a:srgbClr val="000000"/>
                </a:solidFill>
                <a:latin typeface="微软雅黑" panose="020B0503020204020204" pitchFamily="34" charset="-122"/>
                <a:ea typeface="微软雅黑" panose="020B0503020204020204" pitchFamily="34" charset="-122"/>
              </a:rPr>
              <a:t>感受</a:t>
            </a:r>
            <a:r>
              <a:rPr lang="zh-CN" altLang="en-US" b="1" dirty="0">
                <a:solidFill>
                  <a:srgbClr val="000000"/>
                </a:solidFill>
                <a:latin typeface="微软雅黑" panose="020B0503020204020204" pitchFamily="34" charset="-122"/>
                <a:ea typeface="微软雅黑" panose="020B0503020204020204" pitchFamily="34" charset="-122"/>
              </a:rPr>
              <a:t>      </a:t>
            </a:r>
            <a:r>
              <a:rPr lang="zh-CN" altLang="en-US" sz="1600" b="1" dirty="0">
                <a:solidFill>
                  <a:srgbClr val="000000"/>
                </a:solidFill>
                <a:latin typeface="微软雅黑" panose="020B0503020204020204" pitchFamily="34" charset="-122"/>
                <a:ea typeface="微软雅黑" panose="020B0503020204020204" pitchFamily="34" charset="-122"/>
              </a:rPr>
              <a:t>感动</a:t>
            </a:r>
            <a:r>
              <a:rPr lang="zh-CN" altLang="en-US" b="1" dirty="0">
                <a:solidFill>
                  <a:srgbClr val="000000"/>
                </a:solidFill>
                <a:latin typeface="微软雅黑" panose="020B0503020204020204" pitchFamily="34" charset="-122"/>
                <a:ea typeface="微软雅黑" panose="020B0503020204020204" pitchFamily="34" charset="-122"/>
              </a:rPr>
              <a:t>   </a:t>
            </a:r>
            <a:endParaRPr lang="zh-CN" altLang="en-US" b="1" dirty="0">
              <a:solidFill>
                <a:srgbClr val="000000"/>
              </a:solidFill>
              <a:latin typeface="微软雅黑" panose="020B0503020204020204" pitchFamily="34" charset="-122"/>
              <a:ea typeface="微软雅黑" panose="020B0503020204020204" pitchFamily="34" charset="-122"/>
            </a:endParaRPr>
          </a:p>
        </p:txBody>
      </p:sp>
      <p:cxnSp>
        <p:nvCxnSpPr>
          <p:cNvPr id="12" name="直接箭头连接符 11"/>
          <p:cNvCxnSpPr/>
          <p:nvPr/>
        </p:nvCxnSpPr>
        <p:spPr>
          <a:xfrm flipH="1">
            <a:off x="4785361" y="1357304"/>
            <a:ext cx="635" cy="210820"/>
          </a:xfrm>
          <a:prstGeom prst="straightConnector1">
            <a:avLst/>
          </a:prstGeom>
          <a:ln w="28575" cmpd="sng">
            <a:solidFill>
              <a:srgbClr val="9D1F33"/>
            </a:solidFill>
            <a:prstDash val="sysDash"/>
            <a:tailEnd type="arrow" w="med" len="med"/>
          </a:ln>
          <a:effectLst/>
        </p:spPr>
        <p:style>
          <a:lnRef idx="2">
            <a:schemeClr val="dk1"/>
          </a:lnRef>
          <a:fillRef idx="0">
            <a:schemeClr val="dk1"/>
          </a:fillRef>
          <a:effectRef idx="1">
            <a:schemeClr val="dk1"/>
          </a:effectRef>
          <a:fontRef idx="minor">
            <a:schemeClr val="tx1"/>
          </a:fontRef>
        </p:style>
      </p:cxnSp>
      <p:sp>
        <p:nvSpPr>
          <p:cNvPr id="15" name="Text Box 9"/>
          <p:cNvSpPr txBox="1">
            <a:spLocks noChangeArrowheads="1"/>
          </p:cNvSpPr>
          <p:nvPr/>
        </p:nvSpPr>
        <p:spPr bwMode="auto">
          <a:xfrm>
            <a:off x="7062472" y="2500312"/>
            <a:ext cx="1009990"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hangingPunct="1">
              <a:spcBef>
                <a:spcPct val="50000"/>
              </a:spcBef>
            </a:pPr>
            <a:r>
              <a:rPr lang="zh-CN" altLang="en-US" sz="1400" b="1" smtClean="0">
                <a:solidFill>
                  <a:srgbClr val="000000"/>
                </a:solidFill>
                <a:latin typeface="微软雅黑" panose="020B0503020204020204" pitchFamily="34" charset="-122"/>
                <a:ea typeface="微软雅黑" panose="020B0503020204020204" pitchFamily="34" charset="-122"/>
              </a:rPr>
              <a:t> 内</a:t>
            </a:r>
            <a:r>
              <a:rPr lang="zh-CN" altLang="en-US" sz="1400" b="1" dirty="0">
                <a:solidFill>
                  <a:srgbClr val="000000"/>
                </a:solidFill>
                <a:latin typeface="微软雅黑" panose="020B0503020204020204" pitchFamily="34" charset="-122"/>
                <a:ea typeface="微软雅黑" panose="020B0503020204020204" pitchFamily="34" charset="-122"/>
              </a:rPr>
              <a:t>化于心</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16" name="Text Box 9"/>
          <p:cNvSpPr txBox="1">
            <a:spLocks noChangeArrowheads="1"/>
          </p:cNvSpPr>
          <p:nvPr/>
        </p:nvSpPr>
        <p:spPr bwMode="auto">
          <a:xfrm>
            <a:off x="7062472" y="3286130"/>
            <a:ext cx="1009990"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hangingPunct="1">
              <a:spcBef>
                <a:spcPct val="50000"/>
              </a:spcBef>
            </a:pPr>
            <a:r>
              <a:rPr lang="zh-CN" altLang="en-US" sz="1400" b="1" smtClean="0">
                <a:solidFill>
                  <a:srgbClr val="000000"/>
                </a:solidFill>
                <a:latin typeface="微软雅黑" panose="020B0503020204020204" pitchFamily="34" charset="-122"/>
                <a:ea typeface="微软雅黑" panose="020B0503020204020204" pitchFamily="34" charset="-122"/>
              </a:rPr>
              <a:t> 外</a:t>
            </a:r>
            <a:r>
              <a:rPr lang="zh-CN" altLang="en-US" sz="1400" b="1" dirty="0">
                <a:solidFill>
                  <a:srgbClr val="000000"/>
                </a:solidFill>
                <a:latin typeface="微软雅黑" panose="020B0503020204020204" pitchFamily="34" charset="-122"/>
                <a:ea typeface="微软雅黑" panose="020B0503020204020204" pitchFamily="34" charset="-122"/>
              </a:rPr>
              <a:t>化于行</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17" name="Text Box 9"/>
          <p:cNvSpPr txBox="1">
            <a:spLocks noChangeArrowheads="1"/>
          </p:cNvSpPr>
          <p:nvPr/>
        </p:nvSpPr>
        <p:spPr bwMode="auto">
          <a:xfrm>
            <a:off x="7062472" y="1692469"/>
            <a:ext cx="938552"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hangingPunct="1">
              <a:spcBef>
                <a:spcPct val="50000"/>
              </a:spcBef>
            </a:pPr>
            <a:r>
              <a:rPr lang="zh-CN" altLang="en-US" sz="1400" b="1" dirty="0">
                <a:solidFill>
                  <a:srgbClr val="000000"/>
                </a:solidFill>
                <a:latin typeface="微软雅黑" panose="020B0503020204020204" pitchFamily="34" charset="-122"/>
                <a:ea typeface="微软雅黑" panose="020B0503020204020204" pitchFamily="34" charset="-122"/>
              </a:rPr>
              <a:t>固化于制</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22" name="Text Box 9"/>
          <p:cNvSpPr txBox="1">
            <a:spLocks noChangeArrowheads="1"/>
          </p:cNvSpPr>
          <p:nvPr/>
        </p:nvSpPr>
        <p:spPr bwMode="auto">
          <a:xfrm>
            <a:off x="883582" y="2139702"/>
            <a:ext cx="1600186" cy="3124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l" eaLnBrk="1" hangingPunct="1">
              <a:spcBef>
                <a:spcPct val="50000"/>
              </a:spcBef>
            </a:pPr>
            <a:r>
              <a:rPr lang="zh-CN" altLang="en-US" sz="1400" b="1" smtClean="0">
                <a:solidFill>
                  <a:schemeClr val="tx1"/>
                </a:solidFill>
                <a:latin typeface="微软雅黑" panose="020B0503020204020204" pitchFamily="34" charset="-122"/>
                <a:ea typeface="微软雅黑" panose="020B0503020204020204" pitchFamily="34" charset="-122"/>
              </a:rPr>
              <a:t> 教</a:t>
            </a:r>
            <a:r>
              <a:rPr lang="zh-CN" altLang="en-US" sz="1400" b="1">
                <a:solidFill>
                  <a:schemeClr val="tx1"/>
                </a:solidFill>
                <a:latin typeface="微软雅黑" panose="020B0503020204020204" pitchFamily="34" charset="-122"/>
                <a:ea typeface="微软雅黑" panose="020B0503020204020204" pitchFamily="34" charset="-122"/>
              </a:rPr>
              <a:t>师</a:t>
            </a:r>
            <a:r>
              <a:rPr lang="zh-CN" altLang="en-US" sz="1400" b="1" smtClean="0">
                <a:solidFill>
                  <a:schemeClr val="tx1"/>
                </a:solidFill>
                <a:latin typeface="微软雅黑" panose="020B0503020204020204" pitchFamily="34" charset="-122"/>
                <a:ea typeface="微软雅黑" panose="020B0503020204020204" pitchFamily="34" charset="-122"/>
              </a:rPr>
              <a:t>的引导</a:t>
            </a:r>
            <a:r>
              <a:rPr lang="zh-CN" altLang="en-US" sz="1400" b="1" dirty="0">
                <a:solidFill>
                  <a:schemeClr val="tx1"/>
                </a:solidFill>
                <a:latin typeface="微软雅黑" panose="020B0503020204020204" pitchFamily="34" charset="-122"/>
                <a:ea typeface="微软雅黑" panose="020B0503020204020204" pitchFamily="34" charset="-122"/>
              </a:rPr>
              <a:t>作用</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cxnSp>
        <p:nvCxnSpPr>
          <p:cNvPr id="26" name="直接箭头连接符 25"/>
          <p:cNvCxnSpPr>
            <a:stCxn id="49" idx="6"/>
            <a:endCxn id="4" idx="1"/>
          </p:cNvCxnSpPr>
          <p:nvPr/>
        </p:nvCxnSpPr>
        <p:spPr>
          <a:xfrm>
            <a:off x="2571736" y="1781372"/>
            <a:ext cx="809640" cy="53455"/>
          </a:xfrm>
          <a:prstGeom prst="straightConnector1">
            <a:avLst/>
          </a:prstGeom>
          <a:ln w="28575" cmpd="sng">
            <a:solidFill>
              <a:srgbClr val="9D1F33"/>
            </a:solidFill>
            <a:prstDash val="solid"/>
            <a:tailEnd type="arrow" w="med" len="med"/>
          </a:ln>
          <a:effectLst/>
        </p:spPr>
        <p:style>
          <a:lnRef idx="2">
            <a:schemeClr val="dk1"/>
          </a:lnRef>
          <a:fillRef idx="0">
            <a:schemeClr val="dk1"/>
          </a:fillRef>
          <a:effectRef idx="1">
            <a:schemeClr val="dk1"/>
          </a:effectRef>
          <a:fontRef idx="minor">
            <a:schemeClr val="tx1"/>
          </a:fontRef>
        </p:style>
      </p:cxnSp>
      <p:sp>
        <p:nvSpPr>
          <p:cNvPr id="28" name="矩形 27"/>
          <p:cNvSpPr/>
          <p:nvPr/>
        </p:nvSpPr>
        <p:spPr>
          <a:xfrm>
            <a:off x="3366784" y="2355726"/>
            <a:ext cx="2789392" cy="1584176"/>
          </a:xfrm>
          <a:prstGeom prst="rect">
            <a:avLst/>
          </a:prstGeom>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29" name="Text Box 9"/>
          <p:cNvSpPr txBox="1">
            <a:spLocks noChangeArrowheads="1"/>
          </p:cNvSpPr>
          <p:nvPr/>
        </p:nvSpPr>
        <p:spPr bwMode="auto">
          <a:xfrm>
            <a:off x="3671255" y="2624009"/>
            <a:ext cx="1043621"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eaLnBrk="1" hangingPunct="1">
              <a:spcBef>
                <a:spcPct val="50000"/>
              </a:spcBef>
            </a:pPr>
            <a:r>
              <a:rPr lang="zh-CN" altLang="en-US" sz="1400" b="1" dirty="0">
                <a:solidFill>
                  <a:srgbClr val="000000"/>
                </a:solidFill>
                <a:latin typeface="微软雅黑" panose="020B0503020204020204" pitchFamily="34" charset="-122"/>
                <a:ea typeface="微软雅黑" panose="020B0503020204020204" pitchFamily="34" charset="-122"/>
              </a:rPr>
              <a:t>感恩社会</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1" name="Text Box 9"/>
          <p:cNvSpPr txBox="1">
            <a:spLocks noChangeArrowheads="1"/>
          </p:cNvSpPr>
          <p:nvPr/>
        </p:nvSpPr>
        <p:spPr bwMode="auto">
          <a:xfrm>
            <a:off x="4929190" y="2641478"/>
            <a:ext cx="1068715"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eaLnBrk="1" hangingPunct="1">
              <a:spcBef>
                <a:spcPct val="50000"/>
              </a:spcBef>
            </a:pPr>
            <a:r>
              <a:rPr lang="zh-CN" altLang="en-US" sz="1400" b="1" dirty="0">
                <a:solidFill>
                  <a:srgbClr val="000000"/>
                </a:solidFill>
                <a:latin typeface="微软雅黑" panose="020B0503020204020204" pitchFamily="34" charset="-122"/>
                <a:ea typeface="微软雅黑" panose="020B0503020204020204" pitchFamily="34" charset="-122"/>
              </a:rPr>
              <a:t>敬畏生命</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
        <p:nvSpPr>
          <p:cNvPr id="32" name="Text Box 9"/>
          <p:cNvSpPr txBox="1">
            <a:spLocks noChangeArrowheads="1"/>
          </p:cNvSpPr>
          <p:nvPr/>
        </p:nvSpPr>
        <p:spPr bwMode="auto">
          <a:xfrm>
            <a:off x="4497706" y="3070106"/>
            <a:ext cx="719138" cy="3524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eaLnBrk="1" hangingPunct="1">
              <a:spcBef>
                <a:spcPct val="50000"/>
              </a:spcBef>
            </a:pPr>
            <a:r>
              <a:rPr lang="en-US" altLang="zh-CN" sz="1600" b="1" dirty="0">
                <a:solidFill>
                  <a:srgbClr val="000000"/>
                </a:solidFill>
                <a:ea typeface="楷体_GB2312" pitchFamily="49" charset="-122"/>
              </a:rPr>
              <a:t> </a:t>
            </a:r>
            <a:r>
              <a:rPr lang="zh-CN" altLang="en-US" sz="1600" b="1" dirty="0">
                <a:solidFill>
                  <a:srgbClr val="000000"/>
                </a:solidFill>
                <a:latin typeface="微软雅黑" panose="020B0503020204020204" pitchFamily="34" charset="-122"/>
                <a:ea typeface="微软雅黑" panose="020B0503020204020204" pitchFamily="34" charset="-122"/>
              </a:rPr>
              <a:t>责任</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cxnSp>
        <p:nvCxnSpPr>
          <p:cNvPr id="33" name="直接箭头连接符 32"/>
          <p:cNvCxnSpPr>
            <a:endCxn id="31" idx="0"/>
          </p:cNvCxnSpPr>
          <p:nvPr/>
        </p:nvCxnSpPr>
        <p:spPr>
          <a:xfrm>
            <a:off x="4786314" y="2355726"/>
            <a:ext cx="677234" cy="285752"/>
          </a:xfrm>
          <a:prstGeom prst="straightConnector1">
            <a:avLst/>
          </a:prstGeom>
          <a:ln w="28575" cmpd="sng">
            <a:solidFill>
              <a:srgbClr val="9D1F33"/>
            </a:solidFill>
            <a:prstDash val="sysDash"/>
            <a:tailEnd type="arrow" w="med" len="med"/>
          </a:ln>
          <a:effectLst/>
        </p:spPr>
        <p:style>
          <a:lnRef idx="2">
            <a:schemeClr val="dk1"/>
          </a:lnRef>
          <a:fillRef idx="0">
            <a:schemeClr val="dk1"/>
          </a:fillRef>
          <a:effectRef idx="1">
            <a:schemeClr val="dk1"/>
          </a:effectRef>
          <a:fontRef idx="minor">
            <a:schemeClr val="tx1"/>
          </a:fontRef>
        </p:style>
      </p:cxnSp>
      <p:cxnSp>
        <p:nvCxnSpPr>
          <p:cNvPr id="34" name="直接箭头连接符 33"/>
          <p:cNvCxnSpPr>
            <a:endCxn id="29" idx="0"/>
          </p:cNvCxnSpPr>
          <p:nvPr/>
        </p:nvCxnSpPr>
        <p:spPr>
          <a:xfrm flipH="1">
            <a:off x="4193066" y="2355726"/>
            <a:ext cx="593250" cy="268283"/>
          </a:xfrm>
          <a:prstGeom prst="straightConnector1">
            <a:avLst/>
          </a:prstGeom>
          <a:ln w="28575" cmpd="sng">
            <a:solidFill>
              <a:srgbClr val="9D1F33"/>
            </a:solidFill>
            <a:prstDash val="sysDash"/>
            <a:tailEnd type="arrow" w="med" len="med"/>
          </a:ln>
          <a:effectLst/>
        </p:spPr>
        <p:style>
          <a:lnRef idx="2">
            <a:schemeClr val="accent4"/>
          </a:lnRef>
          <a:fillRef idx="0">
            <a:schemeClr val="accent4"/>
          </a:fillRef>
          <a:effectRef idx="1">
            <a:schemeClr val="accent4"/>
          </a:effectRef>
          <a:fontRef idx="minor">
            <a:schemeClr val="tx1"/>
          </a:fontRef>
        </p:style>
      </p:cxnSp>
      <p:cxnSp>
        <p:nvCxnSpPr>
          <p:cNvPr id="35" name="直接箭头连接符 34"/>
          <p:cNvCxnSpPr>
            <a:endCxn id="32" idx="1"/>
          </p:cNvCxnSpPr>
          <p:nvPr/>
        </p:nvCxnSpPr>
        <p:spPr>
          <a:xfrm>
            <a:off x="4071934" y="2927230"/>
            <a:ext cx="425772" cy="319089"/>
          </a:xfrm>
          <a:prstGeom prst="straightConnector1">
            <a:avLst/>
          </a:prstGeom>
          <a:ln w="28575" cmpd="sng">
            <a:solidFill>
              <a:srgbClr val="9D1F33"/>
            </a:solidFill>
            <a:prstDash val="sysDash"/>
            <a:tailEnd type="arrow" w="med" len="med"/>
          </a:ln>
          <a:effectLst/>
        </p:spPr>
        <p:style>
          <a:lnRef idx="2">
            <a:schemeClr val="accent4"/>
          </a:lnRef>
          <a:fillRef idx="0">
            <a:schemeClr val="accent4"/>
          </a:fillRef>
          <a:effectRef idx="1">
            <a:schemeClr val="accent4"/>
          </a:effectRef>
          <a:fontRef idx="minor">
            <a:schemeClr val="tx1"/>
          </a:fontRef>
        </p:style>
      </p:cxnSp>
      <p:cxnSp>
        <p:nvCxnSpPr>
          <p:cNvPr id="36" name="直接箭头连接符 35"/>
          <p:cNvCxnSpPr>
            <a:endCxn id="32" idx="3"/>
          </p:cNvCxnSpPr>
          <p:nvPr/>
        </p:nvCxnSpPr>
        <p:spPr>
          <a:xfrm rot="10800000" flipV="1">
            <a:off x="5216844" y="2927229"/>
            <a:ext cx="393704" cy="319089"/>
          </a:xfrm>
          <a:prstGeom prst="straightConnector1">
            <a:avLst/>
          </a:prstGeom>
          <a:ln w="28575" cmpd="sng">
            <a:solidFill>
              <a:srgbClr val="9D1F33"/>
            </a:solidFill>
            <a:prstDash val="sysDash"/>
            <a:tailEnd type="arrow" w="med" len="med"/>
          </a:ln>
          <a:effectLst/>
        </p:spPr>
        <p:style>
          <a:lnRef idx="2">
            <a:schemeClr val="accent4"/>
          </a:lnRef>
          <a:fillRef idx="0">
            <a:schemeClr val="accent4"/>
          </a:fillRef>
          <a:effectRef idx="1">
            <a:schemeClr val="accent4"/>
          </a:effectRef>
          <a:fontRef idx="minor">
            <a:schemeClr val="tx1"/>
          </a:fontRef>
        </p:style>
      </p:cxnSp>
      <p:sp>
        <p:nvSpPr>
          <p:cNvPr id="37" name="Text Box 9"/>
          <p:cNvSpPr txBox="1">
            <a:spLocks noChangeArrowheads="1"/>
          </p:cNvSpPr>
          <p:nvPr/>
        </p:nvSpPr>
        <p:spPr bwMode="auto">
          <a:xfrm>
            <a:off x="4286248" y="3507854"/>
            <a:ext cx="1245218" cy="307777"/>
          </a:xfrm>
          <a:prstGeom prst="rect">
            <a:avLst/>
          </a:prstGeom>
          <a:solidFill>
            <a:srgbClr val="9D1F33"/>
          </a:solidFill>
        </p:spPr>
        <p:style>
          <a:lnRef idx="2">
            <a:schemeClr val="dk1"/>
          </a:lnRef>
          <a:fillRef idx="1">
            <a:schemeClr val="lt1"/>
          </a:fillRef>
          <a:effectRef idx="0">
            <a:schemeClr val="dk1"/>
          </a:effectRef>
          <a:fontRef idx="minor">
            <a:schemeClr val="dk1"/>
          </a:fontRef>
        </p:style>
        <p:txBody>
          <a:bodyPr wrap="square">
            <a:spAutoFit/>
          </a:bodyPr>
          <a:lstStyle/>
          <a:p>
            <a:pPr lvl="0" algn="l" eaLnBrk="1" hangingPunct="1">
              <a:spcBef>
                <a:spcPct val="50000"/>
              </a:spcBef>
            </a:pPr>
            <a:r>
              <a:rPr lang="zh-CN" altLang="en-US" sz="1400" b="1" smtClean="0">
                <a:solidFill>
                  <a:schemeClr val="tx1"/>
                </a:solidFill>
                <a:latin typeface="微软雅黑" panose="020B0503020204020204" pitchFamily="34" charset="-122"/>
                <a:ea typeface="微软雅黑" panose="020B0503020204020204" pitchFamily="34" charset="-122"/>
              </a:rPr>
              <a:t> </a:t>
            </a:r>
            <a:r>
              <a:rPr lang="zh-CN" altLang="en-US" sz="1400" b="1" smtClean="0">
                <a:solidFill>
                  <a:schemeClr val="bg1">
                    <a:lumMod val="95000"/>
                  </a:schemeClr>
                </a:solidFill>
                <a:latin typeface="微软雅黑" panose="020B0503020204020204" pitchFamily="34" charset="-122"/>
                <a:ea typeface="微软雅黑" panose="020B0503020204020204" pitchFamily="34" charset="-122"/>
              </a:rPr>
              <a:t>核</a:t>
            </a: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心价值观</a:t>
            </a:r>
            <a:endParaRPr lang="zh-CN" altLang="en-US"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Text Box 9"/>
          <p:cNvSpPr txBox="1">
            <a:spLocks noChangeArrowheads="1"/>
          </p:cNvSpPr>
          <p:nvPr/>
        </p:nvSpPr>
        <p:spPr bwMode="auto">
          <a:xfrm>
            <a:off x="4371341" y="928676"/>
            <a:ext cx="864235" cy="3524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1" hangingPunct="1">
              <a:spcBef>
                <a:spcPct val="50000"/>
              </a:spcBef>
            </a:pPr>
            <a:r>
              <a:rPr lang="en-US" altLang="zh-CN" sz="1600" b="1" dirty="0">
                <a:solidFill>
                  <a:srgbClr val="000000"/>
                </a:solidFill>
                <a:ea typeface="楷体_GB2312" pitchFamily="49" charset="-122"/>
              </a:rPr>
              <a:t> </a:t>
            </a:r>
            <a:r>
              <a:rPr lang="zh-CN" altLang="en-US" sz="1600" b="1" dirty="0">
                <a:solidFill>
                  <a:srgbClr val="000000"/>
                </a:solidFill>
                <a:latin typeface="微软雅黑" panose="020B0503020204020204" pitchFamily="34" charset="-122"/>
                <a:ea typeface="微软雅黑" panose="020B0503020204020204" pitchFamily="34" charset="-122"/>
              </a:rPr>
              <a:t>参  与</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935656" y="921330"/>
            <a:ext cx="1278890" cy="319405"/>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lvl="0" eaLnBrk="1" hangingPunct="1">
              <a:spcBef>
                <a:spcPct val="50000"/>
              </a:spcBef>
            </a:pPr>
            <a:r>
              <a:rPr lang="zh-CN" altLang="en-US" sz="1400" b="1" smtClean="0">
                <a:solidFill>
                  <a:schemeClr val="tx1"/>
                </a:solidFill>
                <a:latin typeface="微软雅黑" panose="020B0503020204020204" pitchFamily="34" charset="-122"/>
                <a:ea typeface="微软雅黑" panose="020B0503020204020204" pitchFamily="34" charset="-122"/>
              </a:rPr>
              <a:t>德</a:t>
            </a:r>
            <a:r>
              <a:rPr lang="zh-CN" altLang="en-US" sz="1400" b="1" dirty="0">
                <a:solidFill>
                  <a:schemeClr val="tx1"/>
                </a:solidFill>
                <a:latin typeface="微软雅黑" panose="020B0503020204020204" pitchFamily="34" charset="-122"/>
                <a:ea typeface="微软雅黑" panose="020B0503020204020204" pitchFamily="34" charset="-122"/>
              </a:rPr>
              <a:t>育</a:t>
            </a:r>
            <a:r>
              <a:rPr lang="zh-CN" altLang="en-US" sz="1400" b="1">
                <a:solidFill>
                  <a:schemeClr val="tx1"/>
                </a:solidFill>
                <a:latin typeface="微软雅黑" panose="020B0503020204020204" pitchFamily="34" charset="-122"/>
                <a:ea typeface="微软雅黑" panose="020B0503020204020204" pitchFamily="34" charset="-122"/>
              </a:rPr>
              <a:t>平</a:t>
            </a:r>
            <a:r>
              <a:rPr lang="zh-CN" altLang="en-US" sz="1400" b="1" smtClean="0">
                <a:solidFill>
                  <a:schemeClr val="tx1"/>
                </a:solidFill>
                <a:latin typeface="微软雅黑" panose="020B0503020204020204" pitchFamily="34" charset="-122"/>
                <a:ea typeface="微软雅黑" panose="020B0503020204020204" pitchFamily="34" charset="-122"/>
              </a:rPr>
              <a:t>台建构</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
        <p:nvSpPr>
          <p:cNvPr id="40" name="右箭头 39"/>
          <p:cNvSpPr/>
          <p:nvPr/>
        </p:nvSpPr>
        <p:spPr>
          <a:xfrm>
            <a:off x="4210051" y="1785298"/>
            <a:ext cx="287655" cy="144145"/>
          </a:xfrm>
          <a:prstGeom prst="rightArrow">
            <a:avLst/>
          </a:prstGeom>
          <a:ln w="12700" cmpd="sng">
            <a:solidFill>
              <a:srgbClr val="9D1F33"/>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右箭头 40"/>
          <p:cNvSpPr/>
          <p:nvPr/>
        </p:nvSpPr>
        <p:spPr>
          <a:xfrm>
            <a:off x="5038726" y="1785298"/>
            <a:ext cx="287655" cy="144145"/>
          </a:xfrm>
          <a:prstGeom prst="rightArrow">
            <a:avLst/>
          </a:prstGeom>
          <a:ln w="12700" cmpd="sng">
            <a:solidFill>
              <a:srgbClr val="9D1F33"/>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矩形 6"/>
          <p:cNvSpPr/>
          <p:nvPr/>
        </p:nvSpPr>
        <p:spPr>
          <a:xfrm>
            <a:off x="611505" y="771524"/>
            <a:ext cx="2353310" cy="4176489"/>
          </a:xfrm>
          <a:prstGeom prst="rect">
            <a:avLst/>
          </a:prstGeom>
          <a:noFill/>
          <a:ln w="28575" cmpd="sng">
            <a:solidFill>
              <a:srgbClr val="9D1F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058160" y="771524"/>
            <a:ext cx="3503295" cy="4176489"/>
          </a:xfrm>
          <a:prstGeom prst="rect">
            <a:avLst/>
          </a:prstGeom>
          <a:noFill/>
          <a:ln w="28575" cmpd="sng">
            <a:solidFill>
              <a:srgbClr val="9D1F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657975" y="771524"/>
            <a:ext cx="2033270" cy="4176489"/>
          </a:xfrm>
          <a:prstGeom prst="rect">
            <a:avLst/>
          </a:prstGeom>
          <a:noFill/>
          <a:ln w="28575" cmpd="sng">
            <a:solidFill>
              <a:srgbClr val="9D1F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071934" y="4465444"/>
            <a:ext cx="1415772" cy="338554"/>
          </a:xfrm>
          <a:prstGeom prst="rect">
            <a:avLst/>
          </a:prstGeom>
          <a:noFill/>
        </p:spPr>
        <p:txBody>
          <a:bodyPr wrap="none" rtlCol="0">
            <a:spAutoFit/>
          </a:bodyPr>
          <a:lstStyle/>
          <a:p>
            <a:r>
              <a:rPr lang="zh-CN" altLang="zh-CN" sz="1600" b="1" dirty="0">
                <a:solidFill>
                  <a:srgbClr val="9D1F33"/>
                </a:solidFill>
                <a:latin typeface="微软雅黑" panose="020B0503020204020204" pitchFamily="34" charset="-122"/>
                <a:ea typeface="微软雅黑" panose="020B0503020204020204" pitchFamily="34" charset="-122"/>
              </a:rPr>
              <a:t>学</a:t>
            </a:r>
            <a:r>
              <a:rPr lang="zh-CN" altLang="zh-CN" sz="1600" b="1" dirty="0" smtClean="0">
                <a:solidFill>
                  <a:srgbClr val="9D1F33"/>
                </a:solidFill>
                <a:latin typeface="微软雅黑" panose="020B0503020204020204" pitchFamily="34" charset="-122"/>
                <a:ea typeface="微软雅黑" panose="020B0503020204020204" pitchFamily="34" charset="-122"/>
              </a:rPr>
              <a:t>生</a:t>
            </a:r>
            <a:r>
              <a:rPr lang="zh-CN" altLang="en-US" sz="1600" b="1" dirty="0" smtClean="0">
                <a:solidFill>
                  <a:srgbClr val="9D1F33"/>
                </a:solidFill>
                <a:latin typeface="微软雅黑" panose="020B0503020204020204" pitchFamily="34" charset="-122"/>
                <a:ea typeface="微软雅黑" panose="020B0503020204020204" pitchFamily="34" charset="-122"/>
              </a:rPr>
              <a:t>情感发展</a:t>
            </a:r>
            <a:endParaRPr lang="zh-CN" altLang="zh-CN" sz="1600" b="1" dirty="0">
              <a:solidFill>
                <a:srgbClr val="9D1F33"/>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071538" y="4465444"/>
            <a:ext cx="1415772" cy="338554"/>
          </a:xfrm>
          <a:prstGeom prst="rect">
            <a:avLst/>
          </a:prstGeom>
          <a:noFill/>
        </p:spPr>
        <p:txBody>
          <a:bodyPr wrap="none" rtlCol="0">
            <a:spAutoFit/>
          </a:bodyPr>
          <a:lstStyle/>
          <a:p>
            <a:pPr algn="l"/>
            <a:r>
              <a:rPr lang="zh-CN" altLang="en-US" sz="1600" b="1" dirty="0" smtClean="0">
                <a:solidFill>
                  <a:srgbClr val="9D1F33"/>
                </a:solidFill>
                <a:latin typeface="微软雅黑" panose="020B0503020204020204" pitchFamily="34" charset="-122"/>
                <a:ea typeface="微软雅黑" panose="020B0503020204020204" pitchFamily="34" charset="-122"/>
                <a:cs typeface="+mn-ea"/>
              </a:rPr>
              <a:t>教师组织引导</a:t>
            </a:r>
            <a:endParaRPr lang="zh-CN" altLang="zh-CN" sz="1600" b="1" dirty="0">
              <a:solidFill>
                <a:srgbClr val="9D1F33"/>
              </a:solidFill>
              <a:latin typeface="微软雅黑" panose="020B0503020204020204" pitchFamily="34" charset="-122"/>
              <a:ea typeface="微软雅黑" panose="020B0503020204020204" pitchFamily="34" charset="-122"/>
              <a:cs typeface="+mn-ea"/>
            </a:endParaRPr>
          </a:p>
        </p:txBody>
      </p:sp>
      <p:sp>
        <p:nvSpPr>
          <p:cNvPr id="14" name="文本框 13"/>
          <p:cNvSpPr txBox="1"/>
          <p:nvPr/>
        </p:nvSpPr>
        <p:spPr>
          <a:xfrm>
            <a:off x="7072330" y="4465444"/>
            <a:ext cx="1005403" cy="338554"/>
          </a:xfrm>
          <a:prstGeom prst="rect">
            <a:avLst/>
          </a:prstGeom>
          <a:noFill/>
        </p:spPr>
        <p:txBody>
          <a:bodyPr wrap="none" rtlCol="0">
            <a:spAutoFit/>
          </a:bodyPr>
          <a:lstStyle/>
          <a:p>
            <a:pPr algn="l"/>
            <a:r>
              <a:rPr lang="zh-CN" altLang="en-US" sz="1600" b="1" dirty="0" smtClean="0">
                <a:solidFill>
                  <a:srgbClr val="9D1F33"/>
                </a:solidFill>
                <a:latin typeface="微软雅黑" panose="020B0503020204020204" pitchFamily="34" charset="-122"/>
                <a:ea typeface="微软雅黑" panose="020B0503020204020204" pitchFamily="34" charset="-122"/>
                <a:cs typeface="+mn-ea"/>
              </a:rPr>
              <a:t>德育</a:t>
            </a:r>
            <a:r>
              <a:rPr lang="zh-CN" altLang="zh-CN" sz="1600" b="1" dirty="0" smtClean="0">
                <a:solidFill>
                  <a:srgbClr val="9D1F33"/>
                </a:solidFill>
                <a:latin typeface="微软雅黑" panose="020B0503020204020204" pitchFamily="34" charset="-122"/>
                <a:ea typeface="微软雅黑" panose="020B0503020204020204" pitchFamily="34" charset="-122"/>
                <a:cs typeface="+mn-ea"/>
              </a:rPr>
              <a:t>期望</a:t>
            </a:r>
            <a:endParaRPr lang="zh-CN" altLang="zh-CN" sz="1600" b="1" dirty="0">
              <a:solidFill>
                <a:srgbClr val="9D1F33"/>
              </a:solidFill>
              <a:latin typeface="微软雅黑" panose="020B0503020204020204" pitchFamily="34" charset="-122"/>
              <a:ea typeface="微软雅黑" panose="020B0503020204020204" pitchFamily="34" charset="-122"/>
              <a:cs typeface="+mn-ea"/>
            </a:endParaRPr>
          </a:p>
        </p:txBody>
      </p:sp>
      <p:sp>
        <p:nvSpPr>
          <p:cNvPr id="49" name="椭圆 48"/>
          <p:cNvSpPr/>
          <p:nvPr/>
        </p:nvSpPr>
        <p:spPr>
          <a:xfrm>
            <a:off x="785786" y="1567058"/>
            <a:ext cx="1785950" cy="428628"/>
          </a:xfrm>
          <a:prstGeom prst="ellipse">
            <a:avLst/>
          </a:prstGeom>
          <a:solidFill>
            <a:srgbClr val="9D1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400" b="1" smtClean="0">
                <a:solidFill>
                  <a:schemeClr val="bg1">
                    <a:lumMod val="95000"/>
                  </a:schemeClr>
                </a:solidFill>
                <a:latin typeface="微软雅黑" panose="020B0503020204020204" pitchFamily="34" charset="-122"/>
                <a:ea typeface="微软雅黑" panose="020B0503020204020204" pitchFamily="34" charset="-122"/>
              </a:rPr>
              <a:t>学生自生情感</a:t>
            </a:r>
            <a:endParaRPr lang="zh-CN" altLang="en-US" sz="1400" b="1"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52" name="椭圆 51"/>
          <p:cNvSpPr/>
          <p:nvPr/>
        </p:nvSpPr>
        <p:spPr>
          <a:xfrm>
            <a:off x="785786" y="3291830"/>
            <a:ext cx="1785950" cy="428628"/>
          </a:xfrm>
          <a:prstGeom prst="ellipse">
            <a:avLst/>
          </a:prstGeom>
          <a:solidFill>
            <a:srgbClr val="9D1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400" b="1" smtClean="0">
                <a:solidFill>
                  <a:schemeClr val="bg1">
                    <a:lumMod val="95000"/>
                  </a:schemeClr>
                </a:solidFill>
                <a:latin typeface="微软雅黑" panose="020B0503020204020204" pitchFamily="34" charset="-122"/>
                <a:ea typeface="微软雅黑" panose="020B0503020204020204" pitchFamily="34" charset="-122"/>
              </a:rPr>
              <a:t>学生情感升华</a:t>
            </a:r>
            <a:endParaRPr lang="zh-CN" altLang="en-US" sz="1400" b="1" smtClean="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53" name="直接箭头连接符 52"/>
          <p:cNvCxnSpPr/>
          <p:nvPr/>
        </p:nvCxnSpPr>
        <p:spPr>
          <a:xfrm flipV="1">
            <a:off x="2555776" y="3435846"/>
            <a:ext cx="792088" cy="35720"/>
          </a:xfrm>
          <a:prstGeom prst="straightConnector1">
            <a:avLst/>
          </a:prstGeom>
          <a:ln w="28575" cmpd="sng">
            <a:solidFill>
              <a:srgbClr val="9D1F33"/>
            </a:solidFill>
            <a:prstDash val="solid"/>
            <a:tailEnd type="arrow" w="med" len="med"/>
          </a:ln>
          <a:effectLst/>
        </p:spPr>
        <p:style>
          <a:lnRef idx="2">
            <a:schemeClr val="dk1"/>
          </a:lnRef>
          <a:fillRef idx="0">
            <a:schemeClr val="dk1"/>
          </a:fillRef>
          <a:effectRef idx="1">
            <a:schemeClr val="dk1"/>
          </a:effectRef>
          <a:fontRef idx="minor">
            <a:schemeClr val="tx1"/>
          </a:fontRef>
        </p:style>
      </p:cxnSp>
      <p:cxnSp>
        <p:nvCxnSpPr>
          <p:cNvPr id="58" name="直接箭头连接符 57"/>
          <p:cNvCxnSpPr/>
          <p:nvPr/>
        </p:nvCxnSpPr>
        <p:spPr>
          <a:xfrm>
            <a:off x="2555776" y="2211710"/>
            <a:ext cx="2115160" cy="0"/>
          </a:xfrm>
          <a:prstGeom prst="straightConnector1">
            <a:avLst/>
          </a:prstGeom>
          <a:ln w="28575" cmpd="sng">
            <a:solidFill>
              <a:srgbClr val="9D1F33"/>
            </a:solidFill>
            <a:prstDash val="solid"/>
            <a:tailEnd type="arrow" w="med" len="med"/>
          </a:ln>
          <a:effectLst/>
        </p:spPr>
        <p:style>
          <a:lnRef idx="2">
            <a:schemeClr val="dk1"/>
          </a:lnRef>
          <a:fillRef idx="0">
            <a:schemeClr val="dk1"/>
          </a:fillRef>
          <a:effectRef idx="1">
            <a:schemeClr val="dk1"/>
          </a:effectRef>
          <a:fontRef idx="minor">
            <a:schemeClr val="tx1"/>
          </a:fontRef>
        </p:style>
      </p:cxnSp>
      <p:cxnSp>
        <p:nvCxnSpPr>
          <p:cNvPr id="43" name="直接箭头连接符 42"/>
          <p:cNvCxnSpPr>
            <a:stCxn id="39" idx="2"/>
          </p:cNvCxnSpPr>
          <p:nvPr/>
        </p:nvCxnSpPr>
        <p:spPr>
          <a:xfrm rot="5400000">
            <a:off x="1411903" y="1400439"/>
            <a:ext cx="322903" cy="3494"/>
          </a:xfrm>
          <a:prstGeom prst="straightConnector1">
            <a:avLst/>
          </a:prstGeom>
          <a:ln w="28575" cmpd="sng">
            <a:solidFill>
              <a:srgbClr val="9D1F33"/>
            </a:solidFill>
            <a:prstDash val="sysDash"/>
            <a:tailEnd type="arrow" w="med" len="med"/>
          </a:ln>
          <a:effectLst/>
        </p:spPr>
        <p:style>
          <a:lnRef idx="2">
            <a:schemeClr val="dk1"/>
          </a:lnRef>
          <a:fillRef idx="0">
            <a:schemeClr val="dk1"/>
          </a:fillRef>
          <a:effectRef idx="1">
            <a:schemeClr val="dk1"/>
          </a:effectRef>
          <a:fontRef idx="minor">
            <a:schemeClr val="tx1"/>
          </a:fontRef>
        </p:style>
      </p:cxnSp>
      <p:cxnSp>
        <p:nvCxnSpPr>
          <p:cNvPr id="47" name="直接箭头连接符 46"/>
          <p:cNvCxnSpPr/>
          <p:nvPr/>
        </p:nvCxnSpPr>
        <p:spPr>
          <a:xfrm>
            <a:off x="1619672" y="2571750"/>
            <a:ext cx="0" cy="648072"/>
          </a:xfrm>
          <a:prstGeom prst="straightConnector1">
            <a:avLst/>
          </a:prstGeom>
          <a:ln w="28575" cmpd="sng">
            <a:solidFill>
              <a:srgbClr val="9D1F33"/>
            </a:solidFill>
            <a:prstDash val="sysDash"/>
            <a:tailEnd type="arrow" w="med" len="med"/>
          </a:ln>
          <a:effectLst/>
        </p:spPr>
        <p:style>
          <a:lnRef idx="2">
            <a:schemeClr val="dk1"/>
          </a:lnRef>
          <a:fillRef idx="0">
            <a:schemeClr val="dk1"/>
          </a:fillRef>
          <a:effectRef idx="1">
            <a:schemeClr val="dk1"/>
          </a:effectRef>
          <a:fontRef idx="minor">
            <a:schemeClr val="tx1"/>
          </a:fontRef>
        </p:style>
      </p:cxnSp>
      <p:cxnSp>
        <p:nvCxnSpPr>
          <p:cNvPr id="42" name="直接箭头连接符 41"/>
          <p:cNvCxnSpPr/>
          <p:nvPr/>
        </p:nvCxnSpPr>
        <p:spPr>
          <a:xfrm flipH="1">
            <a:off x="4788024" y="2072898"/>
            <a:ext cx="635" cy="210820"/>
          </a:xfrm>
          <a:prstGeom prst="straightConnector1">
            <a:avLst/>
          </a:prstGeom>
          <a:ln w="28575" cmpd="sng">
            <a:solidFill>
              <a:srgbClr val="9D1F33"/>
            </a:solidFill>
            <a:prstDash val="sysDash"/>
            <a:tailEnd type="arrow" w="med" len="med"/>
          </a:ln>
          <a:effectLst/>
        </p:spPr>
        <p:style>
          <a:lnRef idx="2">
            <a:schemeClr val="dk1"/>
          </a:lnRef>
          <a:fillRef idx="0">
            <a:schemeClr val="dk1"/>
          </a:fillRef>
          <a:effectRef idx="1">
            <a:schemeClr val="dk1"/>
          </a:effectRef>
          <a:fontRef idx="minor">
            <a:schemeClr val="tx1"/>
          </a:fontRef>
        </p:style>
      </p:cxnSp>
      <p:sp>
        <p:nvSpPr>
          <p:cNvPr id="48" name="Text Box 9"/>
          <p:cNvSpPr txBox="1">
            <a:spLocks noChangeArrowheads="1"/>
          </p:cNvSpPr>
          <p:nvPr/>
        </p:nvSpPr>
        <p:spPr bwMode="auto">
          <a:xfrm>
            <a:off x="4067944" y="4089682"/>
            <a:ext cx="1494914" cy="30777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lvl="0" eaLnBrk="1" hangingPunct="1">
              <a:spcBef>
                <a:spcPct val="50000"/>
              </a:spcBef>
            </a:pPr>
            <a:r>
              <a:rPr lang="zh-CN" altLang="en-US" sz="1400" b="1" dirty="0" smtClean="0">
                <a:solidFill>
                  <a:schemeClr val="tx1"/>
                </a:solidFill>
                <a:latin typeface="微软雅黑" panose="020B0503020204020204" pitchFamily="34" charset="-122"/>
                <a:ea typeface="微软雅黑" panose="020B0503020204020204" pitchFamily="34" charset="-122"/>
              </a:rPr>
              <a:t>学习内动力提升</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cxnSp>
        <p:nvCxnSpPr>
          <p:cNvPr id="61" name="直接箭头连接符 60"/>
          <p:cNvCxnSpPr>
            <a:stCxn id="28" idx="2"/>
          </p:cNvCxnSpPr>
          <p:nvPr/>
        </p:nvCxnSpPr>
        <p:spPr>
          <a:xfrm>
            <a:off x="4761480" y="3939902"/>
            <a:ext cx="26545" cy="144016"/>
          </a:xfrm>
          <a:prstGeom prst="straightConnector1">
            <a:avLst/>
          </a:prstGeom>
          <a:ln w="28575" cmpd="sng">
            <a:solidFill>
              <a:srgbClr val="9D1F33"/>
            </a:solidFill>
            <a:prstDash val="sysDash"/>
            <a:tailEnd type="arrow" w="med" len="med"/>
          </a:ln>
          <a:effectLst/>
        </p:spPr>
        <p:style>
          <a:lnRef idx="2">
            <a:schemeClr val="dk1"/>
          </a:lnRef>
          <a:fillRef idx="0">
            <a:schemeClr val="dk1"/>
          </a:fillRef>
          <a:effectRef idx="1">
            <a:schemeClr val="dk1"/>
          </a:effectRef>
          <a:fontRef idx="minor">
            <a:schemeClr val="tx1"/>
          </a:fontRef>
        </p:style>
      </p:cxnSp>
      <p:cxnSp>
        <p:nvCxnSpPr>
          <p:cNvPr id="68" name="直接箭头连接符 67"/>
          <p:cNvCxnSpPr/>
          <p:nvPr/>
        </p:nvCxnSpPr>
        <p:spPr>
          <a:xfrm>
            <a:off x="2267744" y="1131590"/>
            <a:ext cx="2115160" cy="0"/>
          </a:xfrm>
          <a:prstGeom prst="straightConnector1">
            <a:avLst/>
          </a:prstGeom>
          <a:ln w="28575" cmpd="sng">
            <a:solidFill>
              <a:srgbClr val="9D1F33"/>
            </a:solidFill>
            <a:prstDash val="solid"/>
            <a:tailEnd type="arrow" w="med" len="med"/>
          </a:ln>
          <a:effectLst/>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3576313" y="3243102"/>
            <a:ext cx="431800" cy="43180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11"/>
          <p:cNvGrpSpPr/>
          <p:nvPr/>
        </p:nvGrpSpPr>
        <p:grpSpPr>
          <a:xfrm>
            <a:off x="3571868" y="1339690"/>
            <a:ext cx="4324350" cy="1655762"/>
            <a:chOff x="1688034" y="3219822"/>
            <a:chExt cx="4324126" cy="1656136"/>
          </a:xfrm>
        </p:grpSpPr>
        <p:sp>
          <p:nvSpPr>
            <p:cNvPr id="5" name="矩形 4"/>
            <p:cNvSpPr/>
            <p:nvPr/>
          </p:nvSpPr>
          <p:spPr>
            <a:xfrm>
              <a:off x="2340462" y="3265869"/>
              <a:ext cx="3671698" cy="33863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照片，视频</a:t>
              </a:r>
              <a:endPar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340462" y="3867668"/>
              <a:ext cx="1826046" cy="3386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心得体会，感恩卡</a:t>
              </a:r>
              <a:endPar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2340462" y="4488521"/>
              <a:ext cx="2031220" cy="3386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课程评价等调研资料</a:t>
              </a:r>
              <a:endPar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10"/>
            <p:cNvGrpSpPr/>
            <p:nvPr/>
          </p:nvGrpSpPr>
          <p:grpSpPr>
            <a:xfrm>
              <a:off x="1688034" y="3219822"/>
              <a:ext cx="432000" cy="432000"/>
              <a:chOff x="1688034" y="3219822"/>
              <a:chExt cx="432000" cy="432000"/>
            </a:xfrm>
          </p:grpSpPr>
          <p:sp>
            <p:nvSpPr>
              <p:cNvPr id="31" name="矩形 30"/>
              <p:cNvSpPr/>
              <p:nvPr/>
            </p:nvSpPr>
            <p:spPr bwMode="auto">
              <a:xfrm>
                <a:off x="1688034" y="3219822"/>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28694"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nvGrpSpPr>
            <p:cNvPr id="4" name="组合 36"/>
            <p:cNvGrpSpPr/>
            <p:nvPr/>
          </p:nvGrpSpPr>
          <p:grpSpPr>
            <a:xfrm>
              <a:off x="1688034" y="3835999"/>
              <a:ext cx="432000" cy="432000"/>
              <a:chOff x="1688034" y="3219822"/>
              <a:chExt cx="432000" cy="432000"/>
            </a:xfrm>
          </p:grpSpPr>
          <p:sp>
            <p:nvSpPr>
              <p:cNvPr id="38" name="矩形 37"/>
              <p:cNvSpPr/>
              <p:nvPr/>
            </p:nvSpPr>
            <p:spPr bwMode="auto">
              <a:xfrm>
                <a:off x="1688034" y="3219734"/>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28692"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nvGrpSpPr>
            <p:cNvPr id="12" name="组合 39"/>
            <p:cNvGrpSpPr/>
            <p:nvPr/>
          </p:nvGrpSpPr>
          <p:grpSpPr>
            <a:xfrm>
              <a:off x="1688034" y="4443958"/>
              <a:ext cx="432000" cy="432000"/>
              <a:chOff x="1688034" y="3219822"/>
              <a:chExt cx="432000" cy="432000"/>
            </a:xfrm>
          </p:grpSpPr>
          <p:sp>
            <p:nvSpPr>
              <p:cNvPr id="41" name="矩形 40"/>
              <p:cNvSpPr/>
              <p:nvPr/>
            </p:nvSpPr>
            <p:spPr bwMode="auto">
              <a:xfrm>
                <a:off x="1688034" y="3219924"/>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28690"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cxnSp>
        <p:nvCxnSpPr>
          <p:cNvPr id="46" name="直接连接符 45"/>
          <p:cNvCxnSpPr/>
          <p:nvPr/>
        </p:nvCxnSpPr>
        <p:spPr>
          <a:xfrm flipV="1">
            <a:off x="2627313" y="1559400"/>
            <a:ext cx="1292225" cy="1054100"/>
          </a:xfrm>
          <a:prstGeom prst="line">
            <a:avLst/>
          </a:prstGeom>
          <a:ln w="38100">
            <a:solidFill>
              <a:srgbClr val="9D1F33"/>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2627313" y="2175350"/>
            <a:ext cx="1292225" cy="438150"/>
          </a:xfrm>
          <a:prstGeom prst="line">
            <a:avLst/>
          </a:prstGeom>
          <a:ln w="38100">
            <a:solidFill>
              <a:srgbClr val="9D1F33"/>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627313" y="2611912"/>
            <a:ext cx="1292225" cy="171450"/>
          </a:xfrm>
          <a:prstGeom prst="line">
            <a:avLst/>
          </a:prstGeom>
          <a:ln w="38100">
            <a:solidFill>
              <a:srgbClr val="9D1F33"/>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627630" y="2613817"/>
            <a:ext cx="1224280" cy="957580"/>
          </a:xfrm>
          <a:prstGeom prst="line">
            <a:avLst/>
          </a:prstGeom>
          <a:ln w="38100">
            <a:solidFill>
              <a:srgbClr val="9D1F33"/>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4" descr="\\MAGNUM\Projects\Microsoft\Cloud Power FY12\Design\ICONS_PNG\Document_Secure.png"/>
          <p:cNvPicPr>
            <a:picLocks noChangeAspect="1"/>
          </p:cNvPicPr>
          <p:nvPr/>
        </p:nvPicPr>
        <p:blipFill>
          <a:blip r:embed="rId1" cstate="print">
            <a:lum bright="100000"/>
          </a:blip>
          <a:stretch>
            <a:fillRect/>
          </a:stretch>
        </p:blipFill>
        <p:spPr>
          <a:xfrm>
            <a:off x="3603581" y="3274966"/>
            <a:ext cx="369336" cy="369234"/>
          </a:xfrm>
          <a:prstGeom prst="rect">
            <a:avLst/>
          </a:prstGeom>
          <a:noFill/>
          <a:ln w="9525">
            <a:noFill/>
          </a:ln>
        </p:spPr>
      </p:pic>
      <p:sp>
        <p:nvSpPr>
          <p:cNvPr id="11" name="矩形 10"/>
          <p:cNvSpPr/>
          <p:nvPr/>
        </p:nvSpPr>
        <p:spPr>
          <a:xfrm>
            <a:off x="4224330" y="3218337"/>
            <a:ext cx="1005403"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社会资源</a:t>
            </a:r>
            <a:endPar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929454" y="1487640"/>
            <a:ext cx="1500198" cy="830997"/>
          </a:xfrm>
          <a:prstGeom prst="rect">
            <a:avLst/>
          </a:prstGeom>
        </p:spPr>
        <p:txBody>
          <a:bodyPr wrap="square">
            <a:spAutoFit/>
          </a:bodyPr>
          <a:lstStyle/>
          <a:p>
            <a:r>
              <a:rPr lang="zh-CN" altLang="en-US" sz="1600" dirty="0" smtClean="0">
                <a:solidFill>
                  <a:srgbClr val="9D1F33"/>
                </a:solidFill>
                <a:latin typeface="微软雅黑" panose="020B0503020204020204" pitchFamily="34" charset="-122"/>
                <a:ea typeface="微软雅黑" panose="020B0503020204020204" pitchFamily="34" charset="-122"/>
              </a:rPr>
              <a:t>故事，</a:t>
            </a:r>
            <a:r>
              <a:rPr lang="zh-CN" altLang="en-US" sz="1600" smtClean="0">
                <a:solidFill>
                  <a:srgbClr val="9D1F33"/>
                </a:solidFill>
                <a:latin typeface="微软雅黑" panose="020B0503020204020204" pitchFamily="34" charset="-122"/>
                <a:ea typeface="微软雅黑" panose="020B0503020204020204" pitchFamily="34" charset="-122"/>
              </a:rPr>
              <a:t>实物，信件，活</a:t>
            </a:r>
            <a:r>
              <a:rPr lang="zh-CN" altLang="en-US" sz="1600" dirty="0" smtClean="0">
                <a:solidFill>
                  <a:srgbClr val="9D1F33"/>
                </a:solidFill>
                <a:latin typeface="微软雅黑" panose="020B0503020204020204" pitchFamily="34" charset="-122"/>
                <a:ea typeface="微软雅黑" panose="020B0503020204020204" pitchFamily="34" charset="-122"/>
              </a:rPr>
              <a:t>动，文献</a:t>
            </a:r>
            <a:endParaRPr lang="zh-CN" altLang="en-US" sz="1600" dirty="0" smtClean="0">
              <a:solidFill>
                <a:srgbClr val="9D1F33"/>
              </a:solidFill>
              <a:latin typeface="微软雅黑" panose="020B0503020204020204" pitchFamily="34" charset="-122"/>
              <a:ea typeface="微软雅黑" panose="020B0503020204020204" pitchFamily="34" charset="-122"/>
            </a:endParaRPr>
          </a:p>
        </p:txBody>
      </p:sp>
      <p:sp>
        <p:nvSpPr>
          <p:cNvPr id="34" name="云形标注 33"/>
          <p:cNvSpPr/>
          <p:nvPr/>
        </p:nvSpPr>
        <p:spPr>
          <a:xfrm>
            <a:off x="6500826" y="987574"/>
            <a:ext cx="2081834" cy="1714511"/>
          </a:xfrm>
          <a:prstGeom prst="cloudCallout">
            <a:avLst/>
          </a:prstGeom>
          <a:noFill/>
          <a:ln w="28575" cmpd="dbl">
            <a:solidFill>
              <a:srgbClr val="9D1F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2545" y="4544060"/>
            <a:ext cx="9186545" cy="59944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b="1" smtClean="0">
                <a:solidFill>
                  <a:schemeClr val="bg1"/>
                </a:solidFill>
                <a:latin typeface="微软雅黑" panose="020B0503020204020204" pitchFamily="34" charset="-122"/>
                <a:ea typeface="微软雅黑" panose="020B0503020204020204" pitchFamily="34" charset="-122"/>
              </a:rPr>
              <a:t>不但是教育资源，而且是</a:t>
            </a:r>
            <a:r>
              <a:rPr lang="zh-CN" altLang="zh-CN" b="1" smtClean="0">
                <a:solidFill>
                  <a:schemeClr val="bg1"/>
                </a:solidFill>
                <a:latin typeface="微软雅黑" panose="020B0503020204020204" pitchFamily="34" charset="-122"/>
                <a:ea typeface="微软雅黑" panose="020B0503020204020204" pitchFamily="34" charset="-122"/>
              </a:rPr>
              <a:t>效果评价和研究资料</a:t>
            </a:r>
            <a:endParaRPr lang="zh-CN" altLang="zh-CN"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en-US" sz="2000" b="1" smtClean="0">
                <a:solidFill>
                  <a:schemeClr val="bg1"/>
                </a:solidFill>
                <a:latin typeface="微软雅黑" panose="020B0503020204020204" pitchFamily="34" charset="-122"/>
                <a:ea typeface="微软雅黑" panose="020B0503020204020204" pitchFamily="34" charset="-122"/>
                <a:sym typeface="+mn-ea"/>
              </a:rPr>
              <a:t>   </a:t>
            </a: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37" name="矩形 36"/>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9" name="文本框 1"/>
          <p:cNvSpPr txBox="1"/>
          <p:nvPr/>
        </p:nvSpPr>
        <p:spPr>
          <a:xfrm>
            <a:off x="4786314" y="99938"/>
            <a:ext cx="326243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（一）课程思政资源库建设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40" name="矩形 39"/>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3" name="矩形 12"/>
          <p:cNvSpPr/>
          <p:nvPr/>
        </p:nvSpPr>
        <p:spPr>
          <a:xfrm>
            <a:off x="424180" y="1851670"/>
            <a:ext cx="234762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600" i="0" u="none" strike="noStrike" kern="1200" cap="none" spc="0" normalizeH="0" baseline="0" noProof="0" dirty="0">
                <a:ln>
                  <a:noFill/>
                </a:ln>
                <a:solidFill>
                  <a:srgbClr val="9D1F33"/>
                </a:solidFill>
                <a:effectLst/>
                <a:uLnTx/>
                <a:uFillTx/>
                <a:latin typeface="Arial Rounded MT Bold" panose="020F0704030504030204" pitchFamily="34" charset="0"/>
                <a:ea typeface="微软雅黑" panose="020B0503020204020204" pitchFamily="34" charset="-122"/>
                <a:cs typeface="+mn-cs"/>
              </a:rPr>
              <a:t> 来自遗体捐献者的 </a:t>
            </a:r>
            <a:endParaRPr kumimoji="0" lang="zh-CN" altLang="en-US" sz="1600" i="0" u="none" strike="noStrike" kern="1200" cap="none" spc="0" normalizeH="0" baseline="0" noProof="0" dirty="0">
              <a:ln>
                <a:noFill/>
              </a:ln>
              <a:solidFill>
                <a:srgbClr val="9D1F33"/>
              </a:solidFill>
              <a:effectLst/>
              <a:uLnTx/>
              <a:uFillTx/>
              <a:latin typeface="Arial Rounded MT Bold" panose="020F0704030504030204" pitchFamily="34" charset="0"/>
              <a:ea typeface="微软雅黑" panose="020B0503020204020204" pitchFamily="34" charset="-122"/>
              <a:cs typeface="+mn-cs"/>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600" i="0" u="none" strike="noStrike" kern="1200" cap="none" spc="0" normalizeH="0" baseline="0" noProof="0" dirty="0">
                <a:ln>
                  <a:noFill/>
                </a:ln>
                <a:solidFill>
                  <a:srgbClr val="9D1F33"/>
                </a:solidFill>
                <a:effectLst/>
                <a:uLnTx/>
                <a:uFillTx/>
                <a:latin typeface="Arial Rounded MT Bold" panose="020F0704030504030204" pitchFamily="34" charset="0"/>
                <a:ea typeface="微软雅黑" panose="020B0503020204020204" pitchFamily="34" charset="-122"/>
                <a:cs typeface="+mn-cs"/>
              </a:rPr>
              <a:t> 来自学生</a:t>
            </a:r>
            <a:r>
              <a:rPr kumimoji="0" lang="zh-CN" altLang="en-US" sz="1600" i="0" u="none" strike="noStrike" kern="1200" cap="none" spc="0" normalizeH="0" baseline="0" noProof="0" dirty="0" smtClean="0">
                <a:ln>
                  <a:noFill/>
                </a:ln>
                <a:solidFill>
                  <a:srgbClr val="9D1F33"/>
                </a:solidFill>
                <a:effectLst/>
                <a:uLnTx/>
                <a:uFillTx/>
                <a:latin typeface="Arial Rounded MT Bold" panose="020F0704030504030204" pitchFamily="34" charset="0"/>
                <a:ea typeface="微软雅黑" panose="020B0503020204020204" pitchFamily="34" charset="-122"/>
                <a:cs typeface="+mn-cs"/>
              </a:rPr>
              <a:t>的</a:t>
            </a:r>
            <a:endParaRPr kumimoji="0" lang="en-US" altLang="zh-CN" sz="1600" i="0" u="none" strike="noStrike" kern="1200" cap="none" spc="0" normalizeH="0" baseline="0" noProof="0" dirty="0" smtClean="0">
              <a:ln>
                <a:noFill/>
              </a:ln>
              <a:solidFill>
                <a:srgbClr val="9D1F33"/>
              </a:solidFill>
              <a:effectLst/>
              <a:uLnTx/>
              <a:uFillTx/>
              <a:latin typeface="Arial Rounded MT Bold" panose="020F0704030504030204" pitchFamily="34" charset="0"/>
              <a:ea typeface="微软雅黑" panose="020B0503020204020204" pitchFamily="34" charset="-122"/>
              <a:cs typeface="+mn-cs"/>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lang="zh-CN" altLang="en-US" sz="1600" dirty="0" smtClean="0">
                <a:solidFill>
                  <a:srgbClr val="9D1F33"/>
                </a:solidFill>
                <a:latin typeface="Arial Rounded MT Bold" panose="020F0704030504030204" pitchFamily="34" charset="0"/>
                <a:ea typeface="微软雅黑" panose="020B0503020204020204" pitchFamily="34" charset="-122"/>
              </a:rPr>
              <a:t> 来自社会的</a:t>
            </a:r>
            <a:endParaRPr kumimoji="0" lang="zh-CN" altLang="en-US" sz="1600" i="0" u="none" strike="noStrike" kern="1200" cap="none" spc="0" normalizeH="0" baseline="0" noProof="0" dirty="0">
              <a:ln>
                <a:noFill/>
              </a:ln>
              <a:solidFill>
                <a:srgbClr val="9D1F33"/>
              </a:solidFill>
              <a:effectLst/>
              <a:uLnTx/>
              <a:uFillTx/>
              <a:latin typeface="Arial Rounded MT Bold" panose="020F0704030504030204" pitchFamily="34" charset="0"/>
              <a:ea typeface="微软雅黑" panose="020B0503020204020204" pitchFamily="34" charset="-122"/>
              <a:cs typeface="+mn-cs"/>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0" lang="zh-CN" altLang="en-US" sz="1600" i="0" u="none" strike="noStrike" kern="1200" cap="none" spc="0" normalizeH="0" baseline="0" noProof="0" dirty="0">
                <a:ln>
                  <a:noFill/>
                </a:ln>
                <a:solidFill>
                  <a:srgbClr val="9D1F33"/>
                </a:solidFill>
                <a:effectLst/>
                <a:uLnTx/>
                <a:uFillTx/>
                <a:latin typeface="Arial Rounded MT Bold" panose="020F0704030504030204" pitchFamily="34" charset="0"/>
                <a:ea typeface="微软雅黑" panose="020B0503020204020204" pitchFamily="34" charset="-122"/>
                <a:cs typeface="+mn-cs"/>
              </a:rPr>
              <a:t> </a:t>
            </a:r>
            <a:r>
              <a:rPr kumimoji="0" lang="zh-CN" altLang="en-US" sz="1600" i="0" u="none" strike="noStrike" kern="1200" cap="none" spc="0" normalizeH="0" baseline="0" noProof="0" dirty="0" smtClean="0">
                <a:ln>
                  <a:noFill/>
                </a:ln>
                <a:solidFill>
                  <a:srgbClr val="9D1F33"/>
                </a:solidFill>
                <a:effectLst/>
                <a:uLnTx/>
                <a:uFillTx/>
                <a:latin typeface="Arial Rounded MT Bold" panose="020F0704030504030204" pitchFamily="34" charset="0"/>
                <a:ea typeface="微软雅黑" panose="020B0503020204020204" pitchFamily="34" charset="-122"/>
                <a:cs typeface="+mn-cs"/>
              </a:rPr>
              <a:t>来自文献的</a:t>
            </a:r>
            <a:endParaRPr kumimoji="0" lang="zh-CN" altLang="en-US" sz="1600" i="0" u="none" strike="noStrike" kern="1200" cap="none" spc="0" normalizeH="0" baseline="0" noProof="0" dirty="0">
              <a:ln>
                <a:noFill/>
              </a:ln>
              <a:solidFill>
                <a:srgbClr val="9D1F33"/>
              </a:solidFill>
              <a:effectLst/>
              <a:uLnTx/>
              <a:uFillTx/>
              <a:latin typeface="Arial Rounded MT Bold" panose="020F0704030504030204" pitchFamily="34" charset="0"/>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20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0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0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linds(horizontal)">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32" grpId="0"/>
      <p:bldP spid="34" grpId="0" animBg="1"/>
      <p:bldP spid="1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0" y="0"/>
            <a:ext cx="9144000" cy="604838"/>
            <a:chOff x="0" y="0"/>
            <a:chExt cx="9143999" cy="605532"/>
          </a:xfrm>
        </p:grpSpPr>
        <p:sp>
          <p:nvSpPr>
            <p:cNvPr id="24" name="矩形 23"/>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5" name="矩形 24"/>
            <p:cNvSpPr/>
            <p:nvPr/>
          </p:nvSpPr>
          <p:spPr bwMode="auto">
            <a:xfrm>
              <a:off x="250825" y="0"/>
              <a:ext cx="382111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en-US" b="1" noProof="0" smtClean="0">
                  <a:ln>
                    <a:noFill/>
                  </a:ln>
                  <a:effectLst/>
                  <a:uLnTx/>
                  <a:uFillTx/>
                  <a:latin typeface="微软雅黑" panose="020B0503020204020204" pitchFamily="34" charset="-122"/>
                  <a:ea typeface="微软雅黑" panose="020B0503020204020204" pitchFamily="34" charset="-122"/>
                  <a:sym typeface="+mn-ea"/>
                </a:rPr>
                <a:t>  </a:t>
              </a:r>
              <a:r>
                <a:rPr lang="en-US" altLang="en-US" sz="2000" b="1" smtClean="0">
                  <a:solidFill>
                    <a:schemeClr val="bg1"/>
                  </a:solidFill>
                  <a:latin typeface="微软雅黑" panose="020B0503020204020204" pitchFamily="34" charset="-122"/>
                  <a:ea typeface="微软雅黑" panose="020B0503020204020204" pitchFamily="34" charset="-122"/>
                  <a:sym typeface="+mn-ea"/>
                </a:rPr>
                <a:t> </a:t>
              </a: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4214810" y="4768"/>
              <a:ext cx="4929189"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grpSp>
      <p:sp>
        <p:nvSpPr>
          <p:cNvPr id="11" name="矩形 10"/>
          <p:cNvSpPr/>
          <p:nvPr/>
        </p:nvSpPr>
        <p:spPr>
          <a:xfrm>
            <a:off x="-42545" y="4544060"/>
            <a:ext cx="9186545" cy="59944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b="1" smtClean="0">
                <a:solidFill>
                  <a:schemeClr val="bg1"/>
                </a:solidFill>
                <a:latin typeface="微软雅黑" panose="020B0503020204020204" pitchFamily="34" charset="-122"/>
                <a:ea typeface="微软雅黑" panose="020B0503020204020204" pitchFamily="34" charset="-122"/>
                <a:sym typeface="+mn-ea"/>
              </a:rPr>
              <a:t>融入教学流程</a:t>
            </a:r>
            <a:r>
              <a:rPr lang="en-US" altLang="zh-CN" b="1" smtClean="0">
                <a:solidFill>
                  <a:schemeClr val="bg1"/>
                </a:solidFill>
                <a:latin typeface="微软雅黑" panose="020B0503020204020204" pitchFamily="34" charset="-122"/>
                <a:ea typeface="微软雅黑" panose="020B0503020204020204" pitchFamily="34" charset="-122"/>
                <a:sym typeface="+mn-ea"/>
              </a:rPr>
              <a:t>——</a:t>
            </a:r>
            <a:r>
              <a:rPr lang="zh-CN" altLang="en-US" b="1" smtClean="0">
                <a:solidFill>
                  <a:schemeClr val="bg1"/>
                </a:solidFill>
                <a:latin typeface="微软雅黑" panose="020B0503020204020204" pitchFamily="34" charset="-122"/>
                <a:ea typeface="微软雅黑" panose="020B0503020204020204" pitchFamily="34" charset="-122"/>
                <a:sym typeface="+mn-ea"/>
              </a:rPr>
              <a:t>制度性，常态化</a:t>
            </a:r>
            <a:endParaRPr lang="zh-CN" altLang="en-US" b="1" smtClean="0">
              <a:solidFill>
                <a:schemeClr val="bg1"/>
              </a:solidFill>
              <a:latin typeface="微软雅黑" panose="020B0503020204020204" pitchFamily="34" charset="-122"/>
              <a:ea typeface="微软雅黑" panose="020B0503020204020204" pitchFamily="34" charset="-122"/>
              <a:sym typeface="+mn-ea"/>
            </a:endParaRPr>
          </a:p>
        </p:txBody>
      </p:sp>
      <p:grpSp>
        <p:nvGrpSpPr>
          <p:cNvPr id="3" name="组合 4"/>
          <p:cNvGrpSpPr/>
          <p:nvPr/>
        </p:nvGrpSpPr>
        <p:grpSpPr>
          <a:xfrm>
            <a:off x="1671638" y="1419622"/>
            <a:ext cx="6716786" cy="1625045"/>
            <a:chOff x="467544" y="2935923"/>
            <a:chExt cx="8565085" cy="1625004"/>
          </a:xfrm>
        </p:grpSpPr>
        <p:sp>
          <p:nvSpPr>
            <p:cNvPr id="13" name="矩形 12"/>
            <p:cNvSpPr/>
            <p:nvPr/>
          </p:nvSpPr>
          <p:spPr>
            <a:xfrm>
              <a:off x="1043841" y="2981959"/>
              <a:ext cx="7988788" cy="36932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mn-cs"/>
                </a:rPr>
                <a:t>课程开</a:t>
              </a:r>
              <a:r>
                <a:rPr kumimoji="0" lang="zh-CN" altLang="en-US" b="1"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cs typeface="+mn-cs"/>
                </a:rPr>
                <a:t>始</a:t>
              </a:r>
              <a:r>
                <a:rPr kumimoji="0" lang="zh-CN" altLang="en-US"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cs typeface="+mn-cs"/>
                </a:rPr>
                <a:t>  </a:t>
              </a:r>
              <a:r>
                <a:rPr kumimoji="0" lang="en-US" altLang="zh-CN"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cs typeface="+mn-cs"/>
                </a:rPr>
                <a:t>——</a:t>
              </a:r>
              <a:endParaRPr kumimoji="0" lang="zh-CN"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043841" y="3811791"/>
              <a:ext cx="2302311" cy="36932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cs typeface="+mn-cs"/>
                </a:rPr>
                <a:t>课堂之中</a:t>
              </a:r>
              <a:r>
                <a:rPr kumimoji="0" lang="zh-CN" altLang="en-US"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cs typeface="+mn-cs"/>
                </a:rPr>
                <a:t> </a:t>
              </a:r>
              <a:r>
                <a:rPr kumimoji="0" lang="en-US" altLang="zh-CN" i="0" u="none" strike="noStrike" kern="1200" cap="none" spc="0" normalizeH="0" baseline="0" noProof="0" smtClean="0">
                  <a:ln>
                    <a:noFill/>
                  </a:ln>
                  <a:effectLst/>
                  <a:uLnTx/>
                  <a:uFillTx/>
                  <a:latin typeface="微软雅黑" panose="020B0503020204020204" pitchFamily="34" charset="-122"/>
                  <a:ea typeface="微软雅黑" panose="020B0503020204020204" pitchFamily="34" charset="-122"/>
                  <a:cs typeface="+mn-cs"/>
                </a:rPr>
                <a:t>—— </a:t>
              </a:r>
              <a:endParaRPr kumimoji="0" lang="zh-CN"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043841" y="4191604"/>
              <a:ext cx="7196577" cy="36932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467544" y="2935923"/>
              <a:ext cx="431826" cy="431789"/>
              <a:chOff x="467544" y="2935923"/>
              <a:chExt cx="431826" cy="431789"/>
            </a:xfrm>
          </p:grpSpPr>
          <p:sp>
            <p:nvSpPr>
              <p:cNvPr id="31" name="矩形 30"/>
              <p:cNvSpPr/>
              <p:nvPr/>
            </p:nvSpPr>
            <p:spPr bwMode="auto">
              <a:xfrm>
                <a:off x="467544" y="2935923"/>
                <a:ext cx="431826" cy="431789"/>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i="0" u="none" strike="noStrike" kern="1200" cap="none" spc="0" normalizeH="0" baseline="0" noProof="0">
                  <a:ln>
                    <a:noFill/>
                  </a:ln>
                  <a:solidFill>
                    <a:schemeClr val="tx1"/>
                  </a:solidFill>
                  <a:effectLst/>
                  <a:uLnTx/>
                  <a:uFillTx/>
                  <a:latin typeface="+mn-lt"/>
                  <a:ea typeface="+mn-ea"/>
                  <a:cs typeface="+mn-cs"/>
                </a:endParaRPr>
              </a:p>
            </p:txBody>
          </p:sp>
          <p:sp>
            <p:nvSpPr>
              <p:cNvPr id="29718" name="Freeform 86"/>
              <p:cNvSpPr>
                <a:spLocks noEditPoints="1"/>
              </p:cNvSpPr>
              <p:nvPr/>
            </p:nvSpPr>
            <p:spPr>
              <a:xfrm>
                <a:off x="527738" y="3073214"/>
                <a:ext cx="206690" cy="207800"/>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sz="2000"/>
              </a:p>
            </p:txBody>
          </p:sp>
        </p:grpSp>
        <p:grpSp>
          <p:nvGrpSpPr>
            <p:cNvPr id="5" name="组合 34"/>
            <p:cNvGrpSpPr/>
            <p:nvPr/>
          </p:nvGrpSpPr>
          <p:grpSpPr>
            <a:xfrm>
              <a:off x="467544" y="3694743"/>
              <a:ext cx="431827" cy="527032"/>
              <a:chOff x="467496" y="3050756"/>
              <a:chExt cx="431827" cy="527032"/>
            </a:xfrm>
          </p:grpSpPr>
          <p:sp>
            <p:nvSpPr>
              <p:cNvPr id="36" name="矩形 35"/>
              <p:cNvSpPr/>
              <p:nvPr/>
            </p:nvSpPr>
            <p:spPr bwMode="auto">
              <a:xfrm>
                <a:off x="467496" y="3145998"/>
                <a:ext cx="431827" cy="43179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i="0" u="none" strike="noStrike" kern="1200" cap="none" spc="0" normalizeH="0" baseline="0" noProof="0">
                  <a:ln>
                    <a:noFill/>
                  </a:ln>
                  <a:solidFill>
                    <a:schemeClr val="tx1"/>
                  </a:solidFill>
                  <a:effectLst/>
                  <a:uLnTx/>
                  <a:uFillTx/>
                  <a:latin typeface="+mn-lt"/>
                  <a:ea typeface="+mn-ea"/>
                  <a:cs typeface="+mn-cs"/>
                </a:endParaRPr>
              </a:p>
            </p:txBody>
          </p:sp>
          <p:grpSp>
            <p:nvGrpSpPr>
              <p:cNvPr id="6" name="组合 36"/>
              <p:cNvGrpSpPr/>
              <p:nvPr/>
            </p:nvGrpSpPr>
            <p:grpSpPr>
              <a:xfrm>
                <a:off x="527738" y="3050756"/>
                <a:ext cx="283075" cy="439811"/>
                <a:chOff x="7238865" y="5195923"/>
                <a:chExt cx="735640" cy="1142959"/>
              </a:xfrm>
            </p:grpSpPr>
            <p:sp>
              <p:nvSpPr>
                <p:cNvPr id="29714" name="Freeform 86"/>
                <p:cNvSpPr>
                  <a:spLocks noEditPoints="1"/>
                </p:cNvSpPr>
                <p:nvPr/>
              </p:nvSpPr>
              <p:spPr>
                <a:xfrm>
                  <a:off x="7238865" y="5798862"/>
                  <a:ext cx="537133" cy="540020"/>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sz="2000"/>
                </a:p>
              </p:txBody>
            </p:sp>
            <p:sp>
              <p:nvSpPr>
                <p:cNvPr id="29715" name="Freeform 88"/>
                <p:cNvSpPr>
                  <a:spLocks noEditPoints="1"/>
                </p:cNvSpPr>
                <p:nvPr/>
              </p:nvSpPr>
              <p:spPr>
                <a:xfrm>
                  <a:off x="7702046" y="5195923"/>
                  <a:ext cx="272459" cy="293354"/>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sz="2000"/>
                </a:p>
              </p:txBody>
            </p:sp>
          </p:grpSp>
        </p:grpSp>
        <p:sp>
          <p:nvSpPr>
            <p:cNvPr id="29711" name="Freeform 88"/>
            <p:cNvSpPr>
              <a:spLocks noEditPoints="1"/>
            </p:cNvSpPr>
            <p:nvPr/>
          </p:nvSpPr>
          <p:spPr>
            <a:xfrm>
              <a:off x="706019" y="4306226"/>
              <a:ext cx="104842" cy="112883"/>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sz="2000"/>
            </a:p>
          </p:txBody>
        </p:sp>
      </p:grpSp>
      <p:sp>
        <p:nvSpPr>
          <p:cNvPr id="32" name="Freeform 86"/>
          <p:cNvSpPr>
            <a:spLocks noEditPoints="1"/>
          </p:cNvSpPr>
          <p:nvPr/>
        </p:nvSpPr>
        <p:spPr>
          <a:xfrm>
            <a:off x="2166574" y="3307852"/>
            <a:ext cx="190887" cy="190094"/>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sz="2000"/>
          </a:p>
        </p:txBody>
      </p:sp>
      <p:sp>
        <p:nvSpPr>
          <p:cNvPr id="38" name="矩形 37"/>
          <p:cNvSpPr/>
          <p:nvPr/>
        </p:nvSpPr>
        <p:spPr>
          <a:xfrm>
            <a:off x="2094977" y="3120862"/>
            <a:ext cx="1976957" cy="379582"/>
          </a:xfrm>
          <a:prstGeom prst="rect">
            <a:avLst/>
          </a:prstGeom>
        </p:spPr>
        <p:txBody>
          <a:bodyPr wrap="square">
            <a:spAutoFit/>
          </a:bodyPr>
          <a:lstStyle/>
          <a:p>
            <a:pPr rtl="0">
              <a:defRPr/>
            </a:pPr>
            <a:r>
              <a:rPr lang="zh-CN" altLang="en-US" b="1" smtClean="0">
                <a:latin typeface="微软雅黑" panose="020B0503020204020204" pitchFamily="34" charset="-122"/>
                <a:ea typeface="微软雅黑" panose="020B0503020204020204" pitchFamily="34" charset="-122"/>
                <a:cs typeface="+mn-cs"/>
              </a:rPr>
              <a:t>课程结束</a:t>
            </a:r>
            <a:r>
              <a:rPr lang="zh-CN" altLang="en-US" smtClean="0">
                <a:latin typeface="微软雅黑" panose="020B0503020204020204" pitchFamily="34" charset="-122"/>
                <a:ea typeface="微软雅黑" panose="020B0503020204020204" pitchFamily="34" charset="-122"/>
                <a:cs typeface="+mn-cs"/>
              </a:rPr>
              <a:t> </a:t>
            </a:r>
            <a:r>
              <a:rPr lang="en-US" altLang="zh-CN" smtClean="0">
                <a:latin typeface="微软雅黑" panose="020B0503020204020204" pitchFamily="34" charset="-122"/>
                <a:ea typeface="微软雅黑" panose="020B0503020204020204" pitchFamily="34" charset="-122"/>
                <a:cs typeface="+mn-cs"/>
              </a:rPr>
              <a:t>—— </a:t>
            </a:r>
            <a:endParaRPr kumimoji="0" lang="zh-CN"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bwMode="auto">
          <a:xfrm>
            <a:off x="1643042" y="3120862"/>
            <a:ext cx="338641" cy="43180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i="0" u="none" strike="noStrike" kern="1200" cap="none" spc="0" normalizeH="0" baseline="0" noProof="0">
              <a:ln>
                <a:noFill/>
              </a:ln>
              <a:solidFill>
                <a:schemeClr val="tx1"/>
              </a:solidFill>
              <a:effectLst/>
              <a:uLnTx/>
              <a:uFillTx/>
              <a:latin typeface="+mn-lt"/>
              <a:ea typeface="+mn-ea"/>
              <a:cs typeface="+mn-cs"/>
            </a:endParaRPr>
          </a:p>
        </p:txBody>
      </p:sp>
      <p:sp>
        <p:nvSpPr>
          <p:cNvPr id="40" name="Freeform 86"/>
          <p:cNvSpPr>
            <a:spLocks noEditPoints="1"/>
          </p:cNvSpPr>
          <p:nvPr/>
        </p:nvSpPr>
        <p:spPr>
          <a:xfrm>
            <a:off x="1714480" y="3273419"/>
            <a:ext cx="162087" cy="207805"/>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sz="2000"/>
          </a:p>
        </p:txBody>
      </p:sp>
      <p:sp>
        <p:nvSpPr>
          <p:cNvPr id="42" name="Freeform 88"/>
          <p:cNvSpPr>
            <a:spLocks noEditPoints="1"/>
          </p:cNvSpPr>
          <p:nvPr/>
        </p:nvSpPr>
        <p:spPr>
          <a:xfrm>
            <a:off x="1854251" y="3250961"/>
            <a:ext cx="82218" cy="112886"/>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sz="2000"/>
          </a:p>
        </p:txBody>
      </p:sp>
      <p:sp>
        <p:nvSpPr>
          <p:cNvPr id="37"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9" name="矩形 28"/>
          <p:cNvSpPr/>
          <p:nvPr/>
        </p:nvSpPr>
        <p:spPr>
          <a:xfrm>
            <a:off x="3900558" y="2071684"/>
            <a:ext cx="3957590" cy="85725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lnSpc>
                <a:spcPct val="150000"/>
              </a:lnSpc>
              <a:buFont typeface="Arial" panose="020B0604020202020204" pitchFamily="34" charset="0"/>
              <a:buChar char="•"/>
              <a:defRPr/>
            </a:pPr>
            <a:r>
              <a:rPr lang="en-US" altLang="zh-CN" smtClean="0">
                <a:solidFill>
                  <a:schemeClr val="tx1"/>
                </a:solidFill>
                <a:latin typeface="微软雅黑" panose="020B0503020204020204" pitchFamily="34" charset="-122"/>
                <a:ea typeface="微软雅黑" panose="020B0503020204020204" pitchFamily="34" charset="-122"/>
              </a:rPr>
              <a:t>  </a:t>
            </a:r>
            <a:r>
              <a:rPr lang="zh-CN" altLang="zh-CN" smtClean="0">
                <a:solidFill>
                  <a:schemeClr val="tx1"/>
                </a:solidFill>
                <a:latin typeface="微软雅黑" panose="020B0503020204020204" pitchFamily="34" charset="-122"/>
                <a:ea typeface="微软雅黑" panose="020B0503020204020204" pitchFamily="34" charset="-122"/>
              </a:rPr>
              <a:t>对大体老师的默哀（常态行为）</a:t>
            </a:r>
            <a:endParaRPr lang="en-US" altLang="zh-CN" smtClean="0">
              <a:solidFill>
                <a:schemeClr val="tx1"/>
              </a:solidFill>
              <a:latin typeface="微软雅黑" panose="020B0503020204020204" pitchFamily="34" charset="-122"/>
              <a:ea typeface="微软雅黑" panose="020B0503020204020204" pitchFamily="34" charset="-122"/>
            </a:endParaRPr>
          </a:p>
          <a:p>
            <a:pPr lvl="0" rtl="0">
              <a:lnSpc>
                <a:spcPct val="150000"/>
              </a:lnSpc>
              <a:buFont typeface="Arial" panose="020B0604020202020204" pitchFamily="34" charset="0"/>
              <a:buChar char="•"/>
              <a:defRPr/>
            </a:pPr>
            <a:r>
              <a:rPr lang="zh-CN" altLang="en-US" smtClean="0">
                <a:solidFill>
                  <a:srgbClr val="000000"/>
                </a:solidFill>
                <a:latin typeface="微软雅黑" panose="020B0503020204020204" pitchFamily="34" charset="-122"/>
                <a:ea typeface="微软雅黑" panose="020B0503020204020204" pitchFamily="34" charset="-122"/>
              </a:rPr>
              <a:t>  参加遗体捐献告别会</a:t>
            </a:r>
            <a:endParaRPr lang="zh-CN" altLang="zh-CN"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3929058" y="3071816"/>
            <a:ext cx="3929090" cy="85725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mtClean="0">
                <a:solidFill>
                  <a:schemeClr val="tx1"/>
                </a:solidFill>
                <a:latin typeface="微软雅黑" panose="020B0503020204020204" pitchFamily="34" charset="-122"/>
                <a:ea typeface="微软雅黑" panose="020B0503020204020204" pitchFamily="34" charset="-122"/>
              </a:rPr>
              <a:t>   </a:t>
            </a:r>
            <a:r>
              <a:rPr lang="zh-CN" altLang="en-US" smtClean="0">
                <a:solidFill>
                  <a:schemeClr val="tx1"/>
                </a:solidFill>
                <a:latin typeface="微软雅黑" panose="020B0503020204020204" pitchFamily="34" charset="-122"/>
                <a:ea typeface="微软雅黑" panose="020B0503020204020204" pitchFamily="34" charset="-122"/>
              </a:rPr>
              <a:t>大体老师告别仪式：</a:t>
            </a:r>
            <a:r>
              <a:rPr lang="en-US" altLang="zh-CN" smtClean="0">
                <a:solidFill>
                  <a:schemeClr val="tx1"/>
                </a:solidFill>
                <a:latin typeface="微软雅黑" panose="020B0503020204020204" pitchFamily="34" charset="-122"/>
                <a:ea typeface="微软雅黑" panose="020B0503020204020204" pitchFamily="34" charset="-122"/>
              </a:rPr>
              <a:t> </a:t>
            </a:r>
            <a:r>
              <a:rPr lang="zh-CN" altLang="zh-CN" smtClean="0">
                <a:solidFill>
                  <a:schemeClr val="tx1"/>
                </a:solidFill>
                <a:latin typeface="微软雅黑" panose="020B0503020204020204" pitchFamily="34" charset="-122"/>
                <a:ea typeface="微软雅黑" panose="020B0503020204020204" pitchFamily="34" charset="-122"/>
              </a:rPr>
              <a:t>敬献鲜花，</a:t>
            </a:r>
            <a:r>
              <a:rPr lang="zh-CN" altLang="en-US" smtClean="0">
                <a:solidFill>
                  <a:schemeClr val="tx1"/>
                </a:solidFill>
                <a:latin typeface="微软雅黑" panose="020B0503020204020204" pitchFamily="34" charset="-122"/>
                <a:ea typeface="微软雅黑" panose="020B0503020204020204" pitchFamily="34" charset="-122"/>
              </a:rPr>
              <a:t>诵读</a:t>
            </a:r>
            <a:r>
              <a:rPr lang="zh-CN" altLang="zh-CN" smtClean="0">
                <a:solidFill>
                  <a:schemeClr val="tx1"/>
                </a:solidFill>
                <a:latin typeface="微软雅黑" panose="020B0503020204020204" pitchFamily="34" charset="-122"/>
                <a:ea typeface="微软雅黑" panose="020B0503020204020204" pitchFamily="34" charset="-122"/>
              </a:rPr>
              <a:t>和敬献感恩卡</a:t>
            </a:r>
            <a:endParaRPr lang="zh-CN" altLang="zh-CN" dirty="0" smtClean="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3929058" y="1357304"/>
            <a:ext cx="3929090" cy="5715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mtClean="0">
                <a:solidFill>
                  <a:srgbClr val="000000"/>
                </a:solidFill>
                <a:latin typeface="微软雅黑" panose="020B0503020204020204" pitchFamily="34" charset="-122"/>
                <a:ea typeface="微软雅黑" panose="020B0503020204020204" pitchFamily="34" charset="-122"/>
              </a:rPr>
              <a:t>   </a:t>
            </a:r>
            <a:r>
              <a:rPr lang="zh-CN" altLang="zh-CN" smtClean="0">
                <a:solidFill>
                  <a:srgbClr val="000000"/>
                </a:solidFill>
                <a:latin typeface="微软雅黑" panose="020B0503020204020204" pitchFamily="34" charset="-122"/>
                <a:ea typeface="微软雅黑" panose="020B0503020204020204" pitchFamily="34" charset="-122"/>
              </a:rPr>
              <a:t>人体解剖学第一课</a:t>
            </a:r>
            <a:endParaRPr lang="zh-CN" altLang="zh-CN"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8888" y="2571750"/>
            <a:ext cx="576263" cy="1223963"/>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000100" y="1851670"/>
            <a:ext cx="6889750" cy="157733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lnSpc>
                <a:spcPct val="140000"/>
              </a:lnSpc>
              <a:defRPr/>
            </a:pPr>
            <a:r>
              <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1</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  </a:t>
            </a:r>
            <a:r>
              <a:rPr lang="zh-CN" altLang="zh-CN" sz="1600" dirty="0" smtClean="0">
                <a:solidFill>
                  <a:schemeClr val="tx1"/>
                </a:solidFill>
                <a:latin typeface="微软雅黑" panose="020B0503020204020204" pitchFamily="34" charset="-122"/>
                <a:ea typeface="微软雅黑" panose="020B0503020204020204" pitchFamily="34" charset="-122"/>
              </a:rPr>
              <a:t>从“人”的角度诠释大体老师生命的特殊存在方式和意义</a:t>
            </a:r>
            <a:endPar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lvl="0" rtl="0">
              <a:lnSpc>
                <a:spcPct val="140000"/>
              </a:lnSpc>
              <a:defRPr/>
            </a:pPr>
            <a:r>
              <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a:t>
            </a:r>
            <a:r>
              <a:rPr kumimoji="0" lang="zh-CN" altLang="zh-CN" sz="16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a:t>
            </a:r>
            <a:r>
              <a:rPr kumimoji="0" lang="en-US" altLang="zh-CN" sz="160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  </a:t>
            </a:r>
            <a:r>
              <a:rPr lang="zh-CN" altLang="zh-CN" sz="1600" dirty="0" smtClean="0">
                <a:solidFill>
                  <a:schemeClr val="tx1"/>
                </a:solidFill>
                <a:latin typeface="微软雅黑" panose="020B0503020204020204" pitchFamily="34" charset="-122"/>
                <a:ea typeface="微软雅黑" panose="020B0503020204020204" pitchFamily="34" charset="-122"/>
              </a:rPr>
              <a:t>体</a:t>
            </a:r>
            <a:r>
              <a:rPr lang="zh-CN" altLang="zh-CN" sz="1600" smtClean="0">
                <a:solidFill>
                  <a:schemeClr val="tx1"/>
                </a:solidFill>
                <a:latin typeface="微软雅黑" panose="020B0503020204020204" pitchFamily="34" charset="-122"/>
                <a:ea typeface="微软雅黑" panose="020B0503020204020204" pitchFamily="34" charset="-122"/>
              </a:rPr>
              <a:t>验和</a:t>
            </a:r>
            <a:r>
              <a:rPr lang="zh-CN" altLang="en-US" sz="1600" smtClean="0">
                <a:solidFill>
                  <a:schemeClr val="tx1"/>
                </a:solidFill>
                <a:latin typeface="微软雅黑" panose="020B0503020204020204" pitchFamily="34" charset="-122"/>
                <a:ea typeface="微软雅黑" panose="020B0503020204020204" pitchFamily="34" charset="-122"/>
              </a:rPr>
              <a:t>感悟</a:t>
            </a:r>
            <a:r>
              <a:rPr lang="zh-CN" altLang="zh-CN" sz="1600" smtClean="0">
                <a:solidFill>
                  <a:schemeClr val="tx1"/>
                </a:solidFill>
                <a:latin typeface="微软雅黑" panose="020B0503020204020204" pitchFamily="34" charset="-122"/>
                <a:ea typeface="微软雅黑" panose="020B0503020204020204" pitchFamily="34" charset="-122"/>
              </a:rPr>
              <a:t>感</a:t>
            </a:r>
            <a:r>
              <a:rPr lang="zh-CN" altLang="zh-CN" sz="1600" dirty="0" smtClean="0">
                <a:solidFill>
                  <a:schemeClr val="tx1"/>
                </a:solidFill>
                <a:latin typeface="微软雅黑" panose="020B0503020204020204" pitchFamily="34" charset="-122"/>
                <a:ea typeface="微软雅黑" panose="020B0503020204020204" pitchFamily="34" charset="-122"/>
              </a:rPr>
              <a:t>受遗体捐献者及其亲属的大爱大义</a:t>
            </a:r>
            <a:endPar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lvl="0" rtl="0">
              <a:lnSpc>
                <a:spcPct val="140000"/>
              </a:lnSpc>
              <a:defRPr/>
            </a:pPr>
            <a:r>
              <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3</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  </a:t>
            </a:r>
            <a:r>
              <a:rPr lang="zh-CN" altLang="zh-CN" sz="1600" dirty="0" smtClean="0">
                <a:solidFill>
                  <a:schemeClr val="tx1"/>
                </a:solidFill>
                <a:latin typeface="微软雅黑" panose="020B0503020204020204" pitchFamily="34" charset="-122"/>
                <a:ea typeface="微软雅黑" panose="020B0503020204020204" pitchFamily="34" charset="-122"/>
              </a:rPr>
              <a:t>将第一次接触遗体标本的恐惧心理转化敬畏之心</a:t>
            </a:r>
            <a:endPar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lvl="0" rtl="0">
              <a:lnSpc>
                <a:spcPct val="140000"/>
              </a:lnSpc>
              <a:defRPr/>
            </a:pPr>
            <a:r>
              <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4. </a:t>
            </a:r>
            <a:r>
              <a:rPr kumimoji="0" lang="en-US" altLang="zh-CN" sz="1600" i="0" u="none" strike="noStrike" kern="1200" cap="none" spc="0" normalizeH="0" noProof="0" dirty="0" smtClean="0">
                <a:ln>
                  <a:noFill/>
                </a:ln>
                <a:solidFill>
                  <a:schemeClr val="tx1"/>
                </a:solidFill>
                <a:effectLst/>
                <a:uLnTx/>
                <a:uFillTx/>
                <a:latin typeface="微软雅黑" panose="020B0503020204020204" pitchFamily="34" charset="-122"/>
                <a:ea typeface="微软雅黑" panose="020B0503020204020204" pitchFamily="34" charset="-122"/>
              </a:rPr>
              <a:t> </a:t>
            </a:r>
            <a:r>
              <a:rPr lang="zh-CN" altLang="zh-CN" sz="1600" dirty="0" smtClean="0">
                <a:solidFill>
                  <a:schemeClr val="tx1"/>
                </a:solidFill>
                <a:latin typeface="微软雅黑" panose="020B0503020204020204" pitchFamily="34" charset="-122"/>
                <a:ea typeface="微软雅黑" panose="020B0503020204020204" pitchFamily="34" charset="-122"/>
              </a:rPr>
              <a:t>理解和自觉参与以后的相关仪式和活动做认知和情感</a:t>
            </a:r>
            <a:r>
              <a:rPr lang="zh-CN" altLang="en-US" sz="1600" dirty="0" smtClean="0">
                <a:solidFill>
                  <a:schemeClr val="tx1"/>
                </a:solidFill>
                <a:latin typeface="微软雅黑" panose="020B0503020204020204" pitchFamily="34" charset="-122"/>
                <a:ea typeface="微软雅黑" panose="020B0503020204020204" pitchFamily="34" charset="-122"/>
              </a:rPr>
              <a:t>铺垫</a:t>
            </a:r>
            <a:endParaRPr kumimoji="0" lang="zh-CN"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29" name="矩形 28"/>
          <p:cNvSpPr/>
          <p:nvPr/>
        </p:nvSpPr>
        <p:spPr>
          <a:xfrm>
            <a:off x="690880" y="951865"/>
            <a:ext cx="7238706"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“人体解剖学第一课”的</a:t>
            </a:r>
            <a:r>
              <a:rPr lang="zh-CN" altLang="zh-CN" sz="2000" b="1" smtClean="0">
                <a:solidFill>
                  <a:srgbClr val="9D1F33"/>
                </a:solidFill>
                <a:latin typeface="微软雅黑" panose="020B0503020204020204" pitchFamily="34" charset="-122"/>
                <a:ea typeface="微软雅黑" panose="020B0503020204020204" pitchFamily="34" charset="-122"/>
              </a:rPr>
              <a:t>预期</a:t>
            </a:r>
            <a:r>
              <a:rPr lang="zh-CN" altLang="en-US" sz="2000" b="1" smtClean="0">
                <a:solidFill>
                  <a:srgbClr val="9D1F33"/>
                </a:solidFill>
                <a:latin typeface="微软雅黑" panose="020B0503020204020204" pitchFamily="34" charset="-122"/>
                <a:ea typeface="微软雅黑" panose="020B0503020204020204" pitchFamily="34" charset="-122"/>
              </a:rPr>
              <a:t>目标</a:t>
            </a:r>
            <a:endParaRPr lang="zh-CN" altLang="zh-CN" sz="2000" b="1" smtClean="0">
              <a:solidFill>
                <a:srgbClr val="9D1F33"/>
              </a:solidFill>
              <a:latin typeface="微软雅黑" panose="020B0503020204020204" pitchFamily="34" charset="-122"/>
              <a:ea typeface="微软雅黑" panose="020B0503020204020204" pitchFamily="34" charset="-122"/>
            </a:endParaRPr>
          </a:p>
        </p:txBody>
      </p:sp>
      <p:sp>
        <p:nvSpPr>
          <p:cNvPr id="17" name="矩形 16"/>
          <p:cNvSpPr/>
          <p:nvPr/>
        </p:nvSpPr>
        <p:spPr>
          <a:xfrm>
            <a:off x="0" y="951865"/>
            <a:ext cx="622522" cy="5683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 name="文本框 1"/>
          <p:cNvSpPr txBox="1"/>
          <p:nvPr/>
        </p:nvSpPr>
        <p:spPr>
          <a:xfrm>
            <a:off x="3352165" y="107315"/>
            <a:ext cx="198003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9725"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23" name="矩形 22"/>
          <p:cNvSpPr/>
          <p:nvPr/>
        </p:nvSpPr>
        <p:spPr>
          <a:xfrm>
            <a:off x="0" y="4643452"/>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26" name="Rectangle 8"/>
          <p:cNvSpPr>
            <a:spLocks noChangeArrowheads="1"/>
          </p:cNvSpPr>
          <p:nvPr/>
        </p:nvSpPr>
        <p:spPr bwMode="auto">
          <a:xfrm>
            <a:off x="1643042" y="4714890"/>
            <a:ext cx="6000792" cy="358881"/>
          </a:xfrm>
          <a:prstGeom prst="rect">
            <a:avLst/>
          </a:prstGeom>
          <a:noFill/>
          <a:ln w="9525">
            <a:noFill/>
            <a:miter lim="800000"/>
          </a:ln>
        </p:spPr>
        <p:txBody>
          <a:bodyPr wrap="square" anchor="ctr">
            <a:spAutoFit/>
          </a:bodyPr>
          <a:lstStyle/>
          <a:p>
            <a:pPr indent="266700" algn="ctr" eaLnBrk="0" hangingPunct="0">
              <a:lnSpc>
                <a:spcPts val="2200"/>
              </a:lnSpc>
            </a:pPr>
            <a:r>
              <a:rPr lang="zh-CN" altLang="en-US" b="1" smtClean="0">
                <a:solidFill>
                  <a:schemeClr val="bg1">
                    <a:lumMod val="95000"/>
                  </a:schemeClr>
                </a:solidFill>
                <a:latin typeface="微软雅黑" panose="020B0503020204020204" pitchFamily="34" charset="-122"/>
                <a:ea typeface="微软雅黑" panose="020B0503020204020204" pitchFamily="34" charset="-122"/>
              </a:rPr>
              <a:t>感恩    敬畏    责任</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0160" y="97282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31" name="矩形 30"/>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4" name="文本框 1"/>
          <p:cNvSpPr txBox="1"/>
          <p:nvPr/>
        </p:nvSpPr>
        <p:spPr>
          <a:xfrm>
            <a:off x="3352165" y="107315"/>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9" name="矩形 18"/>
          <p:cNvSpPr/>
          <p:nvPr/>
        </p:nvSpPr>
        <p:spPr>
          <a:xfrm>
            <a:off x="971600" y="3857634"/>
            <a:ext cx="6929486" cy="428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“冷”</a:t>
            </a:r>
            <a:r>
              <a:rPr kumimoji="0" lang="en-US" altLang="zh-CN" b="1"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 </a:t>
            </a:r>
            <a:r>
              <a:rPr kumimoji="0" lang="zh-CN" altLang="en-US" b="1"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“暖”</a:t>
            </a:r>
            <a:r>
              <a:rPr kumimoji="0" lang="en-US" altLang="zh-CN" b="1"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   </a:t>
            </a:r>
            <a:endParaRPr kumimoji="0" lang="zh-CN" altLang="zh-CN"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en-US" altLang="en-US" sz="2000" b="1" smtClean="0">
                <a:solidFill>
                  <a:schemeClr val="bg1"/>
                </a:solidFill>
                <a:latin typeface="微软雅黑" panose="020B0503020204020204" pitchFamily="34" charset="-122"/>
                <a:ea typeface="微软雅黑" panose="020B0503020204020204" pitchFamily="34" charset="-122"/>
                <a:sym typeface="+mn-ea"/>
              </a:rPr>
              <a:t> </a:t>
            </a: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2"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8888" y="2571750"/>
            <a:ext cx="576263" cy="1223963"/>
          </a:xfrm>
          <a:prstGeom prst="line">
            <a:avLst/>
          </a:prstGeom>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000100" y="2137422"/>
            <a:ext cx="6889750" cy="136302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1</a:t>
            </a:r>
            <a:r>
              <a:rPr kumimoji="0" lang="zh-CN" altLang="zh-CN" sz="16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 </a:t>
            </a:r>
            <a:r>
              <a:rPr kumimoji="0" lang="en-US" altLang="zh-CN" sz="160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 </a:t>
            </a:r>
            <a:r>
              <a:rPr kumimoji="0" lang="zh-CN" altLang="en-US" sz="160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遗体捐献的相关理论知识（概念，法规，捐献基本情况简介）</a:t>
            </a:r>
            <a:endPar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a:t>
            </a:r>
            <a:r>
              <a:rPr kumimoji="0" lang="zh-CN" altLang="zh-CN" sz="16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 </a:t>
            </a:r>
            <a:r>
              <a:rPr kumimoji="0" lang="en-US" altLang="zh-CN" sz="160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 </a:t>
            </a:r>
            <a:r>
              <a:rPr kumimoji="0" lang="zh-CN" altLang="en-US" sz="160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遗体捐献者的故事（走进遗体捐献者的内心）</a:t>
            </a:r>
            <a:endPar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3</a:t>
            </a:r>
            <a:r>
              <a:rPr kumimoji="0" lang="zh-CN" altLang="zh-CN" sz="160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rPr>
              <a:t>. </a:t>
            </a:r>
            <a:r>
              <a:rPr kumimoji="0" lang="en-US" altLang="zh-CN" sz="160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 </a:t>
            </a:r>
            <a:r>
              <a:rPr kumimoji="0" lang="zh-CN" altLang="en-US" sz="160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rPr>
              <a:t>我们应该如何做？（参加课堂内仪式和课堂外活动的“动员”）</a:t>
            </a:r>
            <a:endParaRPr kumimoji="0" lang="zh-CN" altLang="zh-CN" sz="16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29" name="矩形 28"/>
          <p:cNvSpPr/>
          <p:nvPr/>
        </p:nvSpPr>
        <p:spPr>
          <a:xfrm>
            <a:off x="690880" y="951865"/>
            <a:ext cx="7238706"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“人体解剖学第一课”的内容结构</a:t>
            </a:r>
            <a:endParaRPr lang="zh-CN" altLang="zh-CN" sz="2000" b="1" smtClean="0">
              <a:solidFill>
                <a:srgbClr val="9D1F33"/>
              </a:solidFill>
              <a:latin typeface="微软雅黑" panose="020B0503020204020204" pitchFamily="34" charset="-122"/>
              <a:ea typeface="微软雅黑" panose="020B0503020204020204" pitchFamily="34" charset="-122"/>
            </a:endParaRPr>
          </a:p>
        </p:txBody>
      </p:sp>
      <p:sp>
        <p:nvSpPr>
          <p:cNvPr id="17" name="矩形 16"/>
          <p:cNvSpPr/>
          <p:nvPr/>
        </p:nvSpPr>
        <p:spPr>
          <a:xfrm>
            <a:off x="0" y="951865"/>
            <a:ext cx="622522" cy="5683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 name="文本框 1"/>
          <p:cNvSpPr txBox="1"/>
          <p:nvPr/>
        </p:nvSpPr>
        <p:spPr>
          <a:xfrm>
            <a:off x="3352165" y="107315"/>
            <a:ext cx="198003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9725"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23" name="矩形 22"/>
          <p:cNvSpPr/>
          <p:nvPr/>
        </p:nvSpPr>
        <p:spPr>
          <a:xfrm>
            <a:off x="0" y="4643452"/>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26" name="Rectangle 8"/>
          <p:cNvSpPr>
            <a:spLocks noChangeArrowheads="1"/>
          </p:cNvSpPr>
          <p:nvPr/>
        </p:nvSpPr>
        <p:spPr bwMode="auto">
          <a:xfrm>
            <a:off x="1643042" y="4714890"/>
            <a:ext cx="6000792" cy="358881"/>
          </a:xfrm>
          <a:prstGeom prst="rect">
            <a:avLst/>
          </a:prstGeom>
          <a:noFill/>
          <a:ln w="9525">
            <a:noFill/>
            <a:miter lim="800000"/>
          </a:ln>
        </p:spPr>
        <p:txBody>
          <a:bodyPr wrap="square" anchor="ctr">
            <a:spAutoFit/>
          </a:bodyPr>
          <a:lstStyle/>
          <a:p>
            <a:pPr indent="266700" algn="ctr" eaLnBrk="0" hangingPunct="0">
              <a:lnSpc>
                <a:spcPts val="2200"/>
              </a:lnSpc>
            </a:pPr>
            <a:r>
              <a:rPr lang="zh-CN" altLang="en-US" b="1" smtClean="0">
                <a:solidFill>
                  <a:schemeClr val="bg1">
                    <a:lumMod val="95000"/>
                  </a:schemeClr>
                </a:solidFill>
                <a:latin typeface="微软雅黑" panose="020B0503020204020204" pitchFamily="34" charset="-122"/>
                <a:ea typeface="微软雅黑" panose="020B0503020204020204" pitchFamily="34" charset="-122"/>
              </a:rPr>
              <a:t>感恩    敬畏    责任</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0160" y="97282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31" name="矩形 30"/>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4" name="文本框 1"/>
          <p:cNvSpPr txBox="1"/>
          <p:nvPr/>
        </p:nvSpPr>
        <p:spPr>
          <a:xfrm>
            <a:off x="3352165" y="107315"/>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0" name="矩形 19"/>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en-US" b="1" noProof="0" smtClean="0">
                <a:ln>
                  <a:noFill/>
                </a:ln>
                <a:effectLst/>
                <a:uLnTx/>
                <a:uFillTx/>
                <a:latin typeface="微软雅黑" panose="020B0503020204020204" pitchFamily="34" charset="-122"/>
                <a:ea typeface="微软雅黑" panose="020B0503020204020204" pitchFamily="34" charset="-122"/>
                <a:sym typeface="+mn-ea"/>
              </a:rPr>
              <a:t>  </a:t>
            </a:r>
            <a:r>
              <a:rPr lang="en-US" altLang="en-US" b="1" smtClean="0">
                <a:solidFill>
                  <a:schemeClr val="bg1"/>
                </a:solidFill>
                <a:latin typeface="微软雅黑" panose="020B0503020204020204" pitchFamily="34" charset="-122"/>
                <a:ea typeface="微软雅黑" panose="020B0503020204020204" pitchFamily="34" charset="-122"/>
                <a:sym typeface="+mn-ea"/>
              </a:rPr>
              <a:t> </a:t>
            </a: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2"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643452"/>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endParaRPr kumimoji="0" 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27"/>
          <p:cNvGrpSpPr/>
          <p:nvPr/>
        </p:nvGrpSpPr>
        <p:grpSpPr>
          <a:xfrm>
            <a:off x="0" y="951865"/>
            <a:ext cx="5317490" cy="568325"/>
            <a:chOff x="0" y="771525"/>
            <a:chExt cx="6156176" cy="720725"/>
          </a:xfrm>
        </p:grpSpPr>
        <p:sp>
          <p:nvSpPr>
            <p:cNvPr id="3" name="矩形 2"/>
            <p:cNvSpPr/>
            <p:nvPr/>
          </p:nvSpPr>
          <p:spPr>
            <a:xfrm>
              <a:off x="0" y="771525"/>
              <a:ext cx="720708" cy="7207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4" name="矩形 3"/>
            <p:cNvSpPr/>
            <p:nvPr/>
          </p:nvSpPr>
          <p:spPr>
            <a:xfrm>
              <a:off x="800081" y="771525"/>
              <a:ext cx="5356095" cy="7207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“人体解剖学第一课”的实况</a:t>
              </a:r>
              <a:endParaRPr lang="zh-CN" altLang="zh-CN" sz="2000" b="1" dirty="0">
                <a:solidFill>
                  <a:srgbClr val="9D1F33"/>
                </a:solidFill>
                <a:latin typeface="微软雅黑" panose="020B0503020204020204" pitchFamily="34" charset="-122"/>
                <a:ea typeface="微软雅黑" panose="020B0503020204020204" pitchFamily="34" charset="-122"/>
              </a:endParaRPr>
            </a:p>
          </p:txBody>
        </p:sp>
      </p:grpSp>
      <p:pic>
        <p:nvPicPr>
          <p:cNvPr id="30" name="Picture 10" descr="D:\更换电脑\E\个人资料\课程建设\德育资料库\照片\解剖第一课\第一课\调整大小 DSC_0427.JPG">
            <a:hlinkClick r:id="rId1" action="ppaction://hlinkfile"/>
          </p:cNvPr>
          <p:cNvPicPr>
            <a:picLocks noChangeAspect="1"/>
          </p:cNvPicPr>
          <p:nvPr/>
        </p:nvPicPr>
        <p:blipFill>
          <a:blip r:embed="rId2" cstate="print"/>
          <a:stretch>
            <a:fillRect/>
          </a:stretch>
        </p:blipFill>
        <p:spPr>
          <a:xfrm>
            <a:off x="357158" y="1964354"/>
            <a:ext cx="2418143" cy="1607528"/>
          </a:xfrm>
          <a:prstGeom prst="rect">
            <a:avLst/>
          </a:prstGeom>
          <a:noFill/>
          <a:ln w="9525">
            <a:solidFill>
              <a:srgbClr val="9D1F33"/>
            </a:solidFill>
          </a:ln>
        </p:spPr>
      </p:pic>
      <p:pic>
        <p:nvPicPr>
          <p:cNvPr id="32" name="Picture 5" descr="D:\我的文档\My Pictures\学生听课反应.jpg"/>
          <p:cNvPicPr>
            <a:picLocks noChangeAspect="1" noChangeArrowheads="1"/>
          </p:cNvPicPr>
          <p:nvPr/>
        </p:nvPicPr>
        <p:blipFill>
          <a:blip r:embed="rId3" cstate="print"/>
          <a:srcRect/>
          <a:stretch>
            <a:fillRect/>
          </a:stretch>
        </p:blipFill>
        <p:spPr bwMode="auto">
          <a:xfrm>
            <a:off x="2928927" y="1978606"/>
            <a:ext cx="2857520" cy="1593276"/>
          </a:xfrm>
          <a:prstGeom prst="rect">
            <a:avLst/>
          </a:prstGeom>
          <a:noFill/>
          <a:ln w="9525">
            <a:solidFill>
              <a:srgbClr val="9D1F33"/>
            </a:solidFill>
            <a:miter lim="800000"/>
            <a:headEnd/>
            <a:tailEnd/>
          </a:ln>
        </p:spPr>
      </p:pic>
      <p:sp>
        <p:nvSpPr>
          <p:cNvPr id="35" name="矩形 34"/>
          <p:cNvSpPr/>
          <p:nvPr/>
        </p:nvSpPr>
        <p:spPr>
          <a:xfrm>
            <a:off x="285720" y="3857634"/>
            <a:ext cx="2286016" cy="2857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zh-CN"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人</a:t>
            </a:r>
            <a:r>
              <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体解剖学第</a:t>
            </a:r>
            <a:r>
              <a:rPr kumimoji="0" lang="zh-CN" altLang="zh-CN" sz="120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一</a:t>
            </a:r>
            <a:r>
              <a:rPr kumimoji="0" lang="zh-CN" altLang="zh-CN"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课</a:t>
            </a: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场景</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2786050" y="3857634"/>
            <a:ext cx="3071834"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学生被遗体捐献者的故事感动得流下热泪</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0" y="951865"/>
            <a:ext cx="622300" cy="5683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6" name="文本框 5"/>
          <p:cNvSpPr txBox="1"/>
          <p:nvPr/>
        </p:nvSpPr>
        <p:spPr>
          <a:xfrm>
            <a:off x="3352165" y="107315"/>
            <a:ext cx="1980029"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9725" name="Picture 10" descr="C:\Documents and Settings\Administrator\桌面\白色版.png"/>
          <p:cNvPicPr>
            <a:picLocks noChangeAspect="1"/>
          </p:cNvPicPr>
          <p:nvPr/>
        </p:nvPicPr>
        <p:blipFill>
          <a:blip r:embed="rId4" cstate="print"/>
          <a:stretch>
            <a:fillRect/>
          </a:stretch>
        </p:blipFill>
        <p:spPr>
          <a:xfrm>
            <a:off x="6561411" y="51411"/>
            <a:ext cx="2547094" cy="508689"/>
          </a:xfrm>
          <a:prstGeom prst="rect">
            <a:avLst/>
          </a:prstGeom>
          <a:noFill/>
          <a:ln w="9525">
            <a:noFill/>
          </a:ln>
        </p:spPr>
      </p:pic>
      <p:sp>
        <p:nvSpPr>
          <p:cNvPr id="7"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9" name="Rectangle 8"/>
          <p:cNvSpPr>
            <a:spLocks noChangeArrowheads="1"/>
          </p:cNvSpPr>
          <p:nvPr/>
        </p:nvSpPr>
        <p:spPr bwMode="auto">
          <a:xfrm>
            <a:off x="1857356" y="4714890"/>
            <a:ext cx="6000792" cy="374461"/>
          </a:xfrm>
          <a:prstGeom prst="rect">
            <a:avLst/>
          </a:prstGeom>
          <a:noFill/>
          <a:ln w="9525">
            <a:noFill/>
            <a:miter lim="800000"/>
          </a:ln>
        </p:spPr>
        <p:txBody>
          <a:bodyPr wrap="square" anchor="ctr">
            <a:spAutoFit/>
          </a:bodyPr>
          <a:lstStyle/>
          <a:p>
            <a:pPr indent="266700" eaLnBrk="0" hangingPunct="0">
              <a:lnSpc>
                <a:spcPts val="2200"/>
              </a:lnSpc>
            </a:pPr>
            <a:r>
              <a:rPr lang="zh-CN" altLang="en-US" b="1" smtClean="0">
                <a:solidFill>
                  <a:schemeClr val="bg1">
                    <a:lumMod val="95000"/>
                  </a:schemeClr>
                </a:solidFill>
                <a:latin typeface="微软雅黑" panose="020B0503020204020204" pitchFamily="34" charset="-122"/>
                <a:ea typeface="微软雅黑" panose="020B0503020204020204" pitchFamily="34" charset="-122"/>
              </a:rPr>
              <a:t>以感性的方式诠释理性的内容，“走脑，更要走心”</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0160" y="97282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2" name="矩形 21"/>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pic>
        <p:nvPicPr>
          <p:cNvPr id="1027" name="Picture 3" descr="C:\Users\Administrator\Desktop\调整大小 微信图片_20180507195556.jpg"/>
          <p:cNvPicPr>
            <a:picLocks noChangeAspect="1" noChangeArrowheads="1"/>
          </p:cNvPicPr>
          <p:nvPr/>
        </p:nvPicPr>
        <p:blipFill>
          <a:blip r:embed="rId5" cstate="print"/>
          <a:srcRect/>
          <a:stretch>
            <a:fillRect/>
          </a:stretch>
        </p:blipFill>
        <p:spPr bwMode="auto">
          <a:xfrm>
            <a:off x="6000760" y="1995781"/>
            <a:ext cx="2801958" cy="1576101"/>
          </a:xfrm>
          <a:prstGeom prst="rect">
            <a:avLst/>
          </a:prstGeom>
          <a:noFill/>
          <a:ln>
            <a:solidFill>
              <a:srgbClr val="9D1F33"/>
            </a:solidFill>
          </a:ln>
        </p:spPr>
      </p:pic>
      <p:sp>
        <p:nvSpPr>
          <p:cNvPr id="24" name="矩形 23"/>
          <p:cNvSpPr/>
          <p:nvPr/>
        </p:nvSpPr>
        <p:spPr>
          <a:xfrm>
            <a:off x="6359525" y="3785870"/>
            <a:ext cx="2235835" cy="460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教育部领导和上海市领导、</a:t>
            </a:r>
            <a:endPar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全国各高校领导曾四次听课</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en-US" b="1" noProof="0" smtClean="0">
                <a:ln>
                  <a:noFill/>
                </a:ln>
                <a:effectLst/>
                <a:uLnTx/>
                <a:uFillTx/>
                <a:latin typeface="微软雅黑" panose="020B0503020204020204" pitchFamily="34" charset="-122"/>
                <a:ea typeface="微软雅黑" panose="020B0503020204020204" pitchFamily="34" charset="-122"/>
                <a:sym typeface="+mn-ea"/>
              </a:rPr>
              <a:t>  </a:t>
            </a:r>
            <a:r>
              <a:rPr lang="en-US" altLang="en-US" sz="2000" b="1" smtClean="0">
                <a:solidFill>
                  <a:schemeClr val="bg1"/>
                </a:solidFill>
                <a:latin typeface="微软雅黑" panose="020B0503020204020204" pitchFamily="34" charset="-122"/>
                <a:ea typeface="微软雅黑" panose="020B0503020204020204" pitchFamily="34" charset="-122"/>
                <a:sym typeface="+mn-ea"/>
              </a:rPr>
              <a:t> </a:t>
            </a: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9"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643452"/>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endParaRPr kumimoji="0" 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27"/>
          <p:cNvGrpSpPr/>
          <p:nvPr/>
        </p:nvGrpSpPr>
        <p:grpSpPr>
          <a:xfrm>
            <a:off x="0" y="951865"/>
            <a:ext cx="5317490" cy="568325"/>
            <a:chOff x="0" y="771525"/>
            <a:chExt cx="6156176" cy="720725"/>
          </a:xfrm>
        </p:grpSpPr>
        <p:sp>
          <p:nvSpPr>
            <p:cNvPr id="3" name="矩形 2"/>
            <p:cNvSpPr/>
            <p:nvPr/>
          </p:nvSpPr>
          <p:spPr>
            <a:xfrm>
              <a:off x="0" y="771525"/>
              <a:ext cx="720708" cy="7207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4" name="矩形 3"/>
            <p:cNvSpPr/>
            <p:nvPr/>
          </p:nvSpPr>
          <p:spPr>
            <a:xfrm>
              <a:off x="800081" y="771525"/>
              <a:ext cx="5356095" cy="7207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“人体解剖学第一课”的理念和设计</a:t>
              </a:r>
              <a:endParaRPr lang="zh-CN" altLang="zh-CN" sz="2000" b="1" dirty="0">
                <a:solidFill>
                  <a:srgbClr val="9D1F33"/>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0" y="951865"/>
            <a:ext cx="622300" cy="5683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6" name="文本框 5"/>
          <p:cNvSpPr txBox="1"/>
          <p:nvPr/>
        </p:nvSpPr>
        <p:spPr>
          <a:xfrm>
            <a:off x="3352165" y="107315"/>
            <a:ext cx="1980029"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9725"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7"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9" name="Rectangle 8"/>
          <p:cNvSpPr>
            <a:spLocks noChangeArrowheads="1"/>
          </p:cNvSpPr>
          <p:nvPr/>
        </p:nvSpPr>
        <p:spPr bwMode="auto">
          <a:xfrm>
            <a:off x="1857356" y="4714890"/>
            <a:ext cx="6000792" cy="374461"/>
          </a:xfrm>
          <a:prstGeom prst="rect">
            <a:avLst/>
          </a:prstGeom>
          <a:noFill/>
          <a:ln w="9525">
            <a:noFill/>
            <a:miter lim="800000"/>
          </a:ln>
        </p:spPr>
        <p:txBody>
          <a:bodyPr wrap="square" anchor="ctr">
            <a:spAutoFit/>
          </a:bodyPr>
          <a:lstStyle/>
          <a:p>
            <a:pPr indent="266700" eaLnBrk="0" hangingPunct="0">
              <a:lnSpc>
                <a:spcPts val="2200"/>
              </a:lnSpc>
            </a:pPr>
            <a:r>
              <a:rPr lang="zh-CN" altLang="en-US" b="1" smtClean="0">
                <a:solidFill>
                  <a:schemeClr val="bg1">
                    <a:lumMod val="95000"/>
                  </a:schemeClr>
                </a:solidFill>
                <a:latin typeface="微软雅黑" panose="020B0503020204020204" pitchFamily="34" charset="-122"/>
                <a:ea typeface="微软雅黑" panose="020B0503020204020204" pitchFamily="34" charset="-122"/>
              </a:rPr>
              <a:t>以感性的方式诠释理性的内容，“走脑，更要走心”</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0160" y="97282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2" name="矩形 21"/>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5" name="矩形 24"/>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9"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3" name="矩形 22"/>
          <p:cNvSpPr/>
          <p:nvPr/>
        </p:nvSpPr>
        <p:spPr>
          <a:xfrm>
            <a:off x="1000100" y="1851670"/>
            <a:ext cx="7286676" cy="214884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zh-CN" sz="1600" dirty="0">
                <a:solidFill>
                  <a:schemeClr val="tx1"/>
                </a:solidFill>
                <a:latin typeface="微软雅黑" panose="020B0503020204020204" pitchFamily="34" charset="-122"/>
                <a:ea typeface="微软雅黑" panose="020B0503020204020204" pitchFamily="34" charset="-122"/>
              </a:rPr>
              <a:t>1</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   </a:t>
            </a:r>
            <a:r>
              <a:rPr lang="zh-CN" altLang="en-US" sz="1600" dirty="0" smtClean="0">
                <a:solidFill>
                  <a:schemeClr val="tx1"/>
                </a:solidFill>
                <a:latin typeface="微软雅黑" panose="020B0503020204020204" pitchFamily="34" charset="-122"/>
                <a:ea typeface="微软雅黑" panose="020B0503020204020204" pitchFamily="34" charset="-122"/>
              </a:rPr>
              <a:t>以感性的方式切</a:t>
            </a:r>
            <a:r>
              <a:rPr lang="zh-CN" altLang="en-US" sz="1600" smtClean="0">
                <a:solidFill>
                  <a:schemeClr val="tx1"/>
                </a:solidFill>
                <a:latin typeface="微软雅黑" panose="020B0503020204020204" pitchFamily="34" charset="-122"/>
                <a:ea typeface="微软雅黑" panose="020B0503020204020204" pitchFamily="34" charset="-122"/>
              </a:rPr>
              <a:t>入，诠释理</a:t>
            </a:r>
            <a:r>
              <a:rPr lang="zh-CN" altLang="en-US" sz="1600" dirty="0" smtClean="0">
                <a:solidFill>
                  <a:schemeClr val="tx1"/>
                </a:solidFill>
                <a:latin typeface="微软雅黑" panose="020B0503020204020204" pitchFamily="34" charset="-122"/>
                <a:ea typeface="微软雅黑" panose="020B0503020204020204" pitchFamily="34" charset="-122"/>
              </a:rPr>
              <a:t>性的意义</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lvl="0" rtl="0">
              <a:lnSpc>
                <a:spcPct val="140000"/>
              </a:lnSpc>
              <a:defRPr/>
            </a:pPr>
            <a:r>
              <a:rPr lang="zh-CN" altLang="zh-CN" sz="1600" dirty="0" smtClean="0">
                <a:solidFill>
                  <a:schemeClr val="tx1"/>
                </a:solidFill>
                <a:latin typeface="微软雅黑" panose="020B0503020204020204" pitchFamily="34" charset="-122"/>
                <a:ea typeface="微软雅黑" panose="020B0503020204020204" pitchFamily="34" charset="-122"/>
              </a:rPr>
              <a:t>2.</a:t>
            </a:r>
            <a:r>
              <a:rPr lang="en-US" altLang="zh-CN" sz="1600" dirty="0" smtClean="0">
                <a:solidFill>
                  <a:schemeClr val="tx1"/>
                </a:solidFill>
                <a:latin typeface="微软雅黑" panose="020B0503020204020204" pitchFamily="34" charset="-122"/>
                <a:ea typeface="微软雅黑" panose="020B0503020204020204" pitchFamily="34" charset="-122"/>
              </a:rPr>
              <a:t>   </a:t>
            </a:r>
            <a:r>
              <a:rPr lang="zh-CN" altLang="en-US" sz="1600" dirty="0" smtClean="0">
                <a:solidFill>
                  <a:schemeClr val="tx1"/>
                </a:solidFill>
                <a:latin typeface="微软雅黑" panose="020B0503020204020204" pitchFamily="34" charset="-122"/>
                <a:ea typeface="微软雅黑" panose="020B0503020204020204" pitchFamily="34" charset="-122"/>
              </a:rPr>
              <a:t>故事选择（四种类型）</a:t>
            </a:r>
            <a:endParaRPr lang="zh-CN" altLang="zh-CN" sz="1600" dirty="0">
              <a:solidFill>
                <a:schemeClr val="tx1"/>
              </a:solidFill>
              <a:latin typeface="微软雅黑" panose="020B0503020204020204" pitchFamily="34" charset="-122"/>
              <a:ea typeface="微软雅黑" panose="020B0503020204020204" pitchFamily="34" charset="-122"/>
            </a:endParaRPr>
          </a:p>
          <a:p>
            <a:pPr lvl="0" rtl="0">
              <a:lnSpc>
                <a:spcPct val="140000"/>
              </a:lnSpc>
              <a:defRPr/>
            </a:pPr>
            <a:r>
              <a:rPr lang="zh-CN" altLang="zh-CN" sz="1600" dirty="0">
                <a:solidFill>
                  <a:schemeClr val="tx1"/>
                </a:solidFill>
                <a:latin typeface="微软雅黑" panose="020B0503020204020204" pitchFamily="34" charset="-122"/>
                <a:ea typeface="微软雅黑" panose="020B0503020204020204" pitchFamily="34" charset="-122"/>
              </a:rPr>
              <a:t>3</a:t>
            </a:r>
            <a:r>
              <a:rPr lang="zh-CN" altLang="zh-CN" sz="1600"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   </a:t>
            </a:r>
            <a:r>
              <a:rPr lang="zh-CN" altLang="en-US" sz="1600" dirty="0" smtClean="0">
                <a:solidFill>
                  <a:schemeClr val="tx1"/>
                </a:solidFill>
                <a:latin typeface="微软雅黑" panose="020B0503020204020204" pitchFamily="34" charset="-122"/>
                <a:ea typeface="微软雅黑" panose="020B0503020204020204" pitchFamily="34" charset="-122"/>
              </a:rPr>
              <a:t>情感点及其渲染方式（各片解析教学文件）</a:t>
            </a:r>
            <a:endParaRPr lang="zh-CN" altLang="zh-CN" sz="1600" dirty="0">
              <a:solidFill>
                <a:schemeClr val="tx1"/>
              </a:solidFill>
              <a:latin typeface="微软雅黑" panose="020B0503020204020204" pitchFamily="34" charset="-122"/>
              <a:ea typeface="微软雅黑" panose="020B0503020204020204" pitchFamily="34" charset="-122"/>
            </a:endParaRPr>
          </a:p>
          <a:p>
            <a:pPr marL="342900" lvl="0" indent="-342900" rtl="0">
              <a:lnSpc>
                <a:spcPct val="140000"/>
              </a:lnSpc>
              <a:buAutoNum type="arabicPeriod" startAt="4"/>
              <a:defRPr/>
            </a:pPr>
            <a:r>
              <a:rPr lang="zh-CN" altLang="en-US" sz="1600" dirty="0" smtClean="0">
                <a:solidFill>
                  <a:schemeClr val="tx1"/>
                </a:solidFill>
                <a:latin typeface="微软雅黑" panose="020B0503020204020204" pitchFamily="34" charset="-122"/>
                <a:ea typeface="微软雅黑" panose="020B0503020204020204" pitchFamily="34" charset="-122"/>
              </a:rPr>
              <a:t>切入的时间点（教研室教学文件）</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lvl="0" indent="-342900" rtl="0">
              <a:lnSpc>
                <a:spcPct val="140000"/>
              </a:lnSpc>
              <a:buAutoNum type="arabicPeriod" startAt="4"/>
              <a:defRPr/>
            </a:pPr>
            <a:r>
              <a:rPr lang="zh-CN" altLang="en-US" sz="1600" dirty="0" smtClean="0">
                <a:solidFill>
                  <a:schemeClr val="tx1"/>
                </a:solidFill>
                <a:latin typeface="微软雅黑" panose="020B0503020204020204" pitchFamily="34" charset="-122"/>
                <a:ea typeface="微软雅黑" panose="020B0503020204020204" pitchFamily="34" charset="-122"/>
              </a:rPr>
              <a:t>情感产生及其心理学原理与效应</a:t>
            </a:r>
            <a:endParaRPr lang="zh-CN" altLang="zh-CN" sz="1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572014"/>
            <a:ext cx="9186545" cy="571486"/>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pic>
        <p:nvPicPr>
          <p:cNvPr id="13" name="Picture 2" descr="默哀"/>
          <p:cNvPicPr>
            <a:picLocks noChangeAspect="1" noChangeArrowheads="1"/>
          </p:cNvPicPr>
          <p:nvPr/>
        </p:nvPicPr>
        <p:blipFill>
          <a:blip r:embed="rId1" cstate="print"/>
          <a:srcRect/>
          <a:stretch>
            <a:fillRect/>
          </a:stretch>
        </p:blipFill>
        <p:spPr bwMode="auto">
          <a:xfrm>
            <a:off x="571472" y="2000246"/>
            <a:ext cx="2322009" cy="1571636"/>
          </a:xfrm>
          <a:prstGeom prst="rect">
            <a:avLst/>
          </a:prstGeom>
          <a:noFill/>
          <a:ln w="9525">
            <a:solidFill>
              <a:srgbClr val="C00000"/>
            </a:solidFill>
            <a:miter lim="800000"/>
            <a:headEnd/>
            <a:tailEnd/>
          </a:ln>
        </p:spPr>
      </p:pic>
      <p:pic>
        <p:nvPicPr>
          <p:cNvPr id="15" name="Picture 2" descr="D:\更换电脑\E\德育资料库\索要照片\学生教育\上课之前的默哀.jpg"/>
          <p:cNvPicPr>
            <a:picLocks noChangeAspect="1" noChangeArrowheads="1"/>
          </p:cNvPicPr>
          <p:nvPr/>
        </p:nvPicPr>
        <p:blipFill>
          <a:blip r:embed="rId2" cstate="print"/>
          <a:srcRect/>
          <a:stretch>
            <a:fillRect/>
          </a:stretch>
        </p:blipFill>
        <p:spPr bwMode="auto">
          <a:xfrm>
            <a:off x="6286512" y="1987947"/>
            <a:ext cx="2357456" cy="1583935"/>
          </a:xfrm>
          <a:prstGeom prst="rect">
            <a:avLst/>
          </a:prstGeom>
          <a:noFill/>
          <a:ln w="9525">
            <a:solidFill>
              <a:srgbClr val="C00000"/>
            </a:solidFill>
            <a:miter lim="800000"/>
            <a:headEnd/>
            <a:tailEnd/>
          </a:ln>
        </p:spPr>
      </p:pic>
      <p:sp>
        <p:nvSpPr>
          <p:cNvPr id="18" name="矩形 17"/>
          <p:cNvSpPr/>
          <p:nvPr/>
        </p:nvSpPr>
        <p:spPr>
          <a:xfrm>
            <a:off x="691082" y="951865"/>
            <a:ext cx="5166802"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实验课前和课后向大体老师默哀、鞠躬</a:t>
            </a:r>
            <a:endParaRPr lang="zh-CN" altLang="zh-CN" sz="2000" b="1" smtClean="0">
              <a:solidFill>
                <a:srgbClr val="9D1F33"/>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352165" y="107315"/>
            <a:ext cx="1980029"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9725" name="Picture 10" descr="C:\Documents and Settings\Administrator\桌面\白色版.png"/>
          <p:cNvPicPr>
            <a:picLocks noChangeAspect="1"/>
          </p:cNvPicPr>
          <p:nvPr/>
        </p:nvPicPr>
        <p:blipFill>
          <a:blip r:embed="rId3" cstate="print"/>
          <a:stretch>
            <a:fillRect/>
          </a:stretch>
        </p:blipFill>
        <p:spPr>
          <a:xfrm>
            <a:off x="6561411" y="51411"/>
            <a:ext cx="2547094" cy="508689"/>
          </a:xfrm>
          <a:prstGeom prst="rect">
            <a:avLst/>
          </a:prstGeom>
          <a:noFill/>
          <a:ln w="9525">
            <a:noFill/>
          </a:ln>
        </p:spPr>
      </p:pic>
      <p:sp>
        <p:nvSpPr>
          <p:cNvPr id="4"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0" name="Rectangle 8"/>
          <p:cNvSpPr>
            <a:spLocks noChangeArrowheads="1"/>
          </p:cNvSpPr>
          <p:nvPr/>
        </p:nvSpPr>
        <p:spPr bwMode="auto">
          <a:xfrm>
            <a:off x="1115616" y="4617347"/>
            <a:ext cx="7272808" cy="374461"/>
          </a:xfrm>
          <a:prstGeom prst="rect">
            <a:avLst/>
          </a:prstGeom>
          <a:noFill/>
          <a:ln w="9525">
            <a:noFill/>
            <a:miter lim="800000"/>
          </a:ln>
        </p:spPr>
        <p:txBody>
          <a:bodyPr wrap="square" anchor="ctr">
            <a:spAutoFit/>
          </a:bodyPr>
          <a:lstStyle/>
          <a:p>
            <a:pPr indent="266700" eaLnBrk="0" hangingPunct="0">
              <a:lnSpc>
                <a:spcPts val="2200"/>
              </a:lnSpc>
            </a:pP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由教</a:t>
            </a:r>
            <a:r>
              <a:rPr lang="zh-CN" altLang="en-US" b="1" dirty="0">
                <a:solidFill>
                  <a:schemeClr val="bg1">
                    <a:lumMod val="95000"/>
                  </a:schemeClr>
                </a:solidFill>
                <a:latin typeface="微软雅黑" panose="020B0503020204020204" pitchFamily="34" charset="-122"/>
                <a:ea typeface="微软雅黑" panose="020B0503020204020204" pitchFamily="34" charset="-122"/>
              </a:rPr>
              <a:t>师引领，变成学生的自觉行</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为              他律</a:t>
            </a:r>
            <a:r>
              <a:rPr lang="en-US" altLang="zh-CN" b="1" dirty="0" smtClean="0">
                <a:solidFill>
                  <a:schemeClr val="bg1">
                    <a:lumMod val="95000"/>
                  </a:schemeClr>
                </a:solidFill>
                <a:latin typeface="微软雅黑" panose="020B0503020204020204" pitchFamily="34" charset="-122"/>
                <a:ea typeface="微软雅黑" panose="020B0503020204020204" pitchFamily="34" charset="-122"/>
              </a:rPr>
              <a:t>——</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自律       </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0160" y="97282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19" name="矩形 18"/>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pic>
        <p:nvPicPr>
          <p:cNvPr id="17" name="Picture 2" descr="C:\Users\Administrator\Desktop\360502682029765435.jpg"/>
          <p:cNvPicPr>
            <a:picLocks noChangeAspect="1" noChangeArrowheads="1"/>
          </p:cNvPicPr>
          <p:nvPr/>
        </p:nvPicPr>
        <p:blipFill>
          <a:blip r:embed="rId4" cstate="print"/>
          <a:srcRect/>
          <a:stretch>
            <a:fillRect/>
          </a:stretch>
        </p:blipFill>
        <p:spPr bwMode="auto">
          <a:xfrm>
            <a:off x="3286116" y="2006705"/>
            <a:ext cx="2616190" cy="1565177"/>
          </a:xfrm>
          <a:prstGeom prst="rect">
            <a:avLst/>
          </a:prstGeom>
          <a:noFill/>
          <a:ln>
            <a:solidFill>
              <a:srgbClr val="C00000"/>
            </a:solidFill>
          </a:ln>
        </p:spPr>
      </p:pic>
      <p:sp>
        <p:nvSpPr>
          <p:cNvPr id="24" name="矩形 23"/>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en-US" b="1" noProof="0" dirty="0" smtClean="0">
                <a:ln>
                  <a:noFill/>
                </a:ln>
                <a:effectLst/>
                <a:uLnTx/>
                <a:uFillTx/>
                <a:latin typeface="微软雅黑" panose="020B0503020204020204" pitchFamily="34" charset="-122"/>
                <a:ea typeface="微软雅黑" panose="020B0503020204020204" pitchFamily="34" charset="-122"/>
                <a:sym typeface="+mn-ea"/>
              </a:rPr>
              <a:t>  </a:t>
            </a: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5" name="矩形 24"/>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6"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572014"/>
            <a:ext cx="9186545" cy="571486"/>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98451" y="951865"/>
            <a:ext cx="5345185"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参加遗体捐献追思会（迎接大体老师仪式）</a:t>
            </a:r>
            <a:endParaRPr lang="zh-CN" altLang="en-US" sz="2000" b="1" smtClean="0">
              <a:solidFill>
                <a:srgbClr val="9D1F33"/>
              </a:solidFill>
              <a:latin typeface="微软雅黑" panose="020B0503020204020204" pitchFamily="34" charset="-122"/>
              <a:ea typeface="微软雅黑" panose="020B0503020204020204" pitchFamily="34" charset="-122"/>
            </a:endParaRPr>
          </a:p>
        </p:txBody>
      </p:sp>
      <p:pic>
        <p:nvPicPr>
          <p:cNvPr id="22" name="Picture 9" descr="D:\更换电脑\E\教研室资料\红十字会\遗体捐献文化走廊建设\制作相框的文件\2.教师带领学生举行感恩大体老师仪式.JPG"/>
          <p:cNvPicPr>
            <a:picLocks noChangeAspect="1"/>
          </p:cNvPicPr>
          <p:nvPr/>
        </p:nvPicPr>
        <p:blipFill>
          <a:blip r:embed="rId1" cstate="print"/>
          <a:stretch>
            <a:fillRect/>
          </a:stretch>
        </p:blipFill>
        <p:spPr>
          <a:xfrm>
            <a:off x="587617" y="2000246"/>
            <a:ext cx="2439533" cy="1500198"/>
          </a:xfrm>
          <a:prstGeom prst="rect">
            <a:avLst/>
          </a:prstGeom>
          <a:noFill/>
          <a:ln w="9525">
            <a:solidFill>
              <a:srgbClr val="C00000"/>
            </a:solidFill>
          </a:ln>
        </p:spPr>
      </p:pic>
      <p:pic>
        <p:nvPicPr>
          <p:cNvPr id="16" name="Picture 9" descr="D:\更换电脑\E\教研室资料\红十字会\照片1\任天洛\调整大小 DSC_0971.JPG"/>
          <p:cNvPicPr>
            <a:picLocks noChangeAspect="1" noChangeArrowheads="1"/>
          </p:cNvPicPr>
          <p:nvPr/>
        </p:nvPicPr>
        <p:blipFill>
          <a:blip r:embed="rId2" cstate="print"/>
          <a:srcRect/>
          <a:stretch>
            <a:fillRect/>
          </a:stretch>
        </p:blipFill>
        <p:spPr bwMode="auto">
          <a:xfrm>
            <a:off x="3357554" y="2000246"/>
            <a:ext cx="2286016" cy="1521135"/>
          </a:xfrm>
          <a:prstGeom prst="rect">
            <a:avLst/>
          </a:prstGeom>
          <a:noFill/>
          <a:ln w="9525">
            <a:solidFill>
              <a:srgbClr val="C00000"/>
            </a:solidFill>
            <a:miter lim="800000"/>
            <a:headEnd/>
            <a:tailEnd/>
          </a:ln>
        </p:spPr>
      </p:pic>
      <p:pic>
        <p:nvPicPr>
          <p:cNvPr id="17" name="Picture 8" descr="D:\更换电脑\E\教研室资料\红十字会\照片1\任天洛\调整大小 DSC_0945.JPG"/>
          <p:cNvPicPr>
            <a:picLocks noChangeAspect="1" noChangeArrowheads="1"/>
          </p:cNvPicPr>
          <p:nvPr/>
        </p:nvPicPr>
        <p:blipFill>
          <a:blip r:embed="rId3" cstate="print"/>
          <a:srcRect/>
          <a:stretch>
            <a:fillRect/>
          </a:stretch>
        </p:blipFill>
        <p:spPr bwMode="auto">
          <a:xfrm>
            <a:off x="6000760" y="2001516"/>
            <a:ext cx="2244056" cy="1489388"/>
          </a:xfrm>
          <a:prstGeom prst="rect">
            <a:avLst/>
          </a:prstGeom>
          <a:noFill/>
          <a:ln w="9525">
            <a:solidFill>
              <a:srgbClr val="C00000"/>
            </a:solidFill>
            <a:miter lim="800000"/>
            <a:headEnd/>
            <a:tailEnd/>
          </a:ln>
        </p:spPr>
      </p:pic>
      <p:sp>
        <p:nvSpPr>
          <p:cNvPr id="6" name="文本框 5"/>
          <p:cNvSpPr txBox="1"/>
          <p:nvPr/>
        </p:nvSpPr>
        <p:spPr>
          <a:xfrm>
            <a:off x="3352165" y="107315"/>
            <a:ext cx="1980029"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9725" name="Picture 10" descr="C:\Documents and Settings\Administrator\桌面\白色版.png"/>
          <p:cNvPicPr>
            <a:picLocks noChangeAspect="1"/>
          </p:cNvPicPr>
          <p:nvPr/>
        </p:nvPicPr>
        <p:blipFill>
          <a:blip r:embed="rId4" cstate="print"/>
          <a:stretch>
            <a:fillRect/>
          </a:stretch>
        </p:blipFill>
        <p:spPr>
          <a:xfrm>
            <a:off x="6561411" y="51411"/>
            <a:ext cx="2547094" cy="508689"/>
          </a:xfrm>
          <a:prstGeom prst="rect">
            <a:avLst/>
          </a:prstGeom>
          <a:noFill/>
          <a:ln w="9525">
            <a:noFill/>
          </a:ln>
        </p:spPr>
      </p:pic>
      <p:sp>
        <p:nvSpPr>
          <p:cNvPr id="7"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9" name="矩形 18"/>
          <p:cNvSpPr/>
          <p:nvPr/>
        </p:nvSpPr>
        <p:spPr>
          <a:xfrm>
            <a:off x="6429388" y="3786196"/>
            <a:ext cx="1785950" cy="2857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学生代表感恩致辞</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矩形 19"/>
          <p:cNvSpPr/>
          <p:nvPr/>
        </p:nvSpPr>
        <p:spPr>
          <a:xfrm>
            <a:off x="3929058" y="3786196"/>
            <a:ext cx="1285884" cy="2857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瞻仰大体老师</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857224" y="3786196"/>
            <a:ext cx="1785950" cy="2857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师生一起参加庄重仪式</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3</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8" name="矩形 27"/>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4" name="Rectangle 8"/>
          <p:cNvSpPr>
            <a:spLocks noChangeArrowheads="1"/>
          </p:cNvSpPr>
          <p:nvPr/>
        </p:nvSpPr>
        <p:spPr bwMode="auto">
          <a:xfrm>
            <a:off x="2428860" y="4641761"/>
            <a:ext cx="4572032" cy="374461"/>
          </a:xfrm>
          <a:prstGeom prst="rect">
            <a:avLst/>
          </a:prstGeom>
          <a:noFill/>
          <a:ln w="9525">
            <a:noFill/>
            <a:miter lim="800000"/>
          </a:ln>
        </p:spPr>
        <p:txBody>
          <a:bodyPr wrap="square" anchor="ctr">
            <a:spAutoFit/>
          </a:bodyPr>
          <a:lstStyle/>
          <a:p>
            <a:pPr indent="266700">
              <a:lnSpc>
                <a:spcPts val="2200"/>
              </a:lnSpc>
            </a:pPr>
            <a:r>
              <a:rPr lang="zh-CN" altLang="en-US" b="1" dirty="0" smtClean="0">
                <a:solidFill>
                  <a:schemeClr val="bg1"/>
                </a:solidFill>
                <a:latin typeface="微软雅黑" panose="020B0503020204020204" pitchFamily="34" charset="-122"/>
                <a:ea typeface="微软雅黑" panose="020B0503020204020204" pitchFamily="34" charset="-122"/>
              </a:rPr>
              <a:t>亲身感受大爱和大义，感悟生命的真谛</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矩形 24"/>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7"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515966"/>
            <a:ext cx="9186545" cy="627534"/>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1082" y="951865"/>
            <a:ext cx="4626408"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课程结束时的大体老师告别仪式</a:t>
            </a:r>
            <a:endParaRPr kumimoji="0" lang="zh-CN" altLang="zh-CN" sz="20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pic>
        <p:nvPicPr>
          <p:cNvPr id="14" name="Picture 7" descr="C:\Users\Administrator\Desktop\人体解剖学第一课（素材）\调整大小 课程结束时学生给大体老师读自己的感恩卡.jpg"/>
          <p:cNvPicPr>
            <a:picLocks noChangeAspect="1" noChangeArrowheads="1"/>
          </p:cNvPicPr>
          <p:nvPr/>
        </p:nvPicPr>
        <p:blipFill>
          <a:blip r:embed="rId1" cstate="print"/>
          <a:srcRect/>
          <a:stretch>
            <a:fillRect/>
          </a:stretch>
        </p:blipFill>
        <p:spPr bwMode="auto">
          <a:xfrm>
            <a:off x="730580" y="2000246"/>
            <a:ext cx="2484098" cy="1582610"/>
          </a:xfrm>
          <a:prstGeom prst="rect">
            <a:avLst/>
          </a:prstGeom>
          <a:noFill/>
          <a:ln w="9525">
            <a:solidFill>
              <a:srgbClr val="C00000"/>
            </a:solidFill>
            <a:miter lim="800000"/>
            <a:headEnd/>
            <a:tailEnd/>
          </a:ln>
        </p:spPr>
      </p:pic>
      <p:pic>
        <p:nvPicPr>
          <p:cNvPr id="17" name="Picture 2" descr="D:\更换电脑\E\教研室资料\红十字会\照片1\309026801215451637.jpg"/>
          <p:cNvPicPr>
            <a:picLocks noChangeAspect="1" noChangeArrowheads="1"/>
          </p:cNvPicPr>
          <p:nvPr/>
        </p:nvPicPr>
        <p:blipFill>
          <a:blip r:embed="rId2" cstate="print"/>
          <a:srcRect/>
          <a:stretch>
            <a:fillRect/>
          </a:stretch>
        </p:blipFill>
        <p:spPr bwMode="auto">
          <a:xfrm>
            <a:off x="6572264" y="1357304"/>
            <a:ext cx="1740665" cy="2230043"/>
          </a:xfrm>
          <a:prstGeom prst="rect">
            <a:avLst/>
          </a:prstGeom>
          <a:noFill/>
          <a:ln w="9525">
            <a:solidFill>
              <a:srgbClr val="C00000"/>
            </a:solidFill>
            <a:miter lim="800000"/>
            <a:headEnd/>
            <a:tailEnd/>
          </a:ln>
        </p:spPr>
      </p:pic>
      <p:sp>
        <p:nvSpPr>
          <p:cNvPr id="20" name="矩形 19"/>
          <p:cNvSpPr/>
          <p:nvPr/>
        </p:nvSpPr>
        <p:spPr>
          <a:xfrm>
            <a:off x="4786314" y="3857634"/>
            <a:ext cx="3071834"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20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学</a:t>
            </a:r>
            <a:r>
              <a:rPr kumimoji="0" lang="zh-CN" altLang="zh-CN"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生敬献</a:t>
            </a: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给大体老师的</a:t>
            </a:r>
            <a:r>
              <a:rPr kumimoji="0" lang="zh-CN" altLang="zh-CN"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鲜</a:t>
            </a:r>
            <a:r>
              <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花和 “感恩卡”</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1571604" y="3857634"/>
            <a:ext cx="2643206" cy="276999"/>
          </a:xfrm>
          <a:prstGeom prst="rect">
            <a:avLst/>
          </a:prstGeom>
        </p:spPr>
        <p:txBody>
          <a:bodyPr wrap="square">
            <a:spAutoFit/>
          </a:bodyPr>
          <a:lstStyle/>
          <a:p>
            <a:pPr rtl="0">
              <a:defRPr/>
            </a:pPr>
            <a:r>
              <a:rPr lang="zh-CN" altLang="en-US" sz="1200" smtClean="0">
                <a:solidFill>
                  <a:schemeClr val="tx1">
                    <a:lumMod val="75000"/>
                    <a:lumOff val="25000"/>
                  </a:schemeClr>
                </a:solidFill>
                <a:latin typeface="微软雅黑" panose="020B0503020204020204" pitchFamily="34" charset="-122"/>
                <a:ea typeface="微软雅黑" panose="020B0503020204020204" pitchFamily="34" charset="-122"/>
                <a:cs typeface="+mn-cs"/>
              </a:rPr>
              <a:t>课程结束时的大体老师告别仪式</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3352165" y="107315"/>
            <a:ext cx="1980029"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一、课堂内仪式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9725" name="Picture 10" descr="C:\Documents and Settings\Administrator\桌面\白色版.png"/>
          <p:cNvPicPr>
            <a:picLocks noChangeAspect="1"/>
          </p:cNvPicPr>
          <p:nvPr/>
        </p:nvPicPr>
        <p:blipFill>
          <a:blip r:embed="rId3" cstate="print"/>
          <a:stretch>
            <a:fillRect/>
          </a:stretch>
        </p:blipFill>
        <p:spPr>
          <a:xfrm>
            <a:off x="6561411" y="51411"/>
            <a:ext cx="2547094" cy="508689"/>
          </a:xfrm>
          <a:prstGeom prst="rect">
            <a:avLst/>
          </a:prstGeom>
          <a:noFill/>
          <a:ln w="9525">
            <a:noFill/>
          </a:ln>
        </p:spPr>
      </p:pic>
      <p:sp>
        <p:nvSpPr>
          <p:cNvPr id="7"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8" name="矩形 17"/>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4</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2" name="矩形 21"/>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5" name="Rectangle 8"/>
          <p:cNvSpPr>
            <a:spLocks noChangeArrowheads="1"/>
          </p:cNvSpPr>
          <p:nvPr/>
        </p:nvSpPr>
        <p:spPr bwMode="auto">
          <a:xfrm>
            <a:off x="2428860" y="4641761"/>
            <a:ext cx="4572032" cy="374461"/>
          </a:xfrm>
          <a:prstGeom prst="rect">
            <a:avLst/>
          </a:prstGeom>
          <a:noFill/>
          <a:ln w="9525">
            <a:noFill/>
            <a:miter lim="800000"/>
          </a:ln>
        </p:spPr>
        <p:txBody>
          <a:bodyPr wrap="square" anchor="ctr">
            <a:spAutoFit/>
          </a:bodyPr>
          <a:lstStyle/>
          <a:p>
            <a:pPr indent="266700">
              <a:lnSpc>
                <a:spcPts val="2200"/>
              </a:lnSpc>
            </a:pPr>
            <a:r>
              <a:rPr lang="zh-CN" altLang="en-US" b="1" dirty="0" smtClean="0">
                <a:solidFill>
                  <a:schemeClr val="bg1"/>
                </a:solidFill>
                <a:latin typeface="微软雅黑" panose="020B0503020204020204" pitchFamily="34" charset="-122"/>
                <a:ea typeface="微软雅黑" panose="020B0503020204020204" pitchFamily="34" charset="-122"/>
              </a:rPr>
              <a:t>亲身感受大爱和大义，感悟生命的真谛</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Picture 2" descr="D:\更换电脑\E\教研室资料\红十字会\照片1\课后献花照片\烛光送别.jpg"/>
          <p:cNvPicPr>
            <a:picLocks noChangeAspect="1" noChangeArrowheads="1"/>
          </p:cNvPicPr>
          <p:nvPr/>
        </p:nvPicPr>
        <p:blipFill>
          <a:blip r:embed="rId4" cstate="print"/>
          <a:srcRect/>
          <a:stretch>
            <a:fillRect/>
          </a:stretch>
        </p:blipFill>
        <p:spPr bwMode="auto">
          <a:xfrm>
            <a:off x="3492168" y="1928808"/>
            <a:ext cx="2722906" cy="1636394"/>
          </a:xfrm>
          <a:prstGeom prst="rect">
            <a:avLst/>
          </a:prstGeom>
          <a:noFill/>
          <a:ln>
            <a:solidFill>
              <a:srgbClr val="C00000"/>
            </a:solidFill>
          </a:ln>
        </p:spPr>
      </p:pic>
      <p:sp>
        <p:nvSpPr>
          <p:cNvPr id="24" name="矩形 23"/>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9"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（二）课堂内仪式</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1"/>
          <p:cNvGrpSpPr/>
          <p:nvPr/>
        </p:nvGrpSpPr>
        <p:grpSpPr>
          <a:xfrm>
            <a:off x="500034" y="1707654"/>
            <a:ext cx="8143931" cy="1535112"/>
            <a:chOff x="2311400" y="1634463"/>
            <a:chExt cx="4249307" cy="1534187"/>
          </a:xfrm>
        </p:grpSpPr>
        <p:sp>
          <p:nvSpPr>
            <p:cNvPr id="2" name="直接连接符 6"/>
            <p:cNvSpPr>
              <a:spLocks noChangeShapeType="1"/>
            </p:cNvSpPr>
            <p:nvPr/>
          </p:nvSpPr>
          <p:spPr bwMode="auto">
            <a:xfrm>
              <a:off x="2311400" y="3167064"/>
              <a:ext cx="4249307" cy="1586"/>
            </a:xfrm>
            <a:prstGeom prst="line">
              <a:avLst/>
            </a:prstGeom>
            <a:noFill/>
            <a:ln w="28575">
              <a:solidFill>
                <a:schemeClr val="bg1">
                  <a:lumMod val="65000"/>
                </a:schemeClr>
              </a:solidFill>
              <a:prstDash val="sysDot"/>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直接连接符 7"/>
            <p:cNvSpPr>
              <a:spLocks noChangeShapeType="1"/>
            </p:cNvSpPr>
            <p:nvPr/>
          </p:nvSpPr>
          <p:spPr bwMode="auto">
            <a:xfrm>
              <a:off x="2311400" y="1634463"/>
              <a:ext cx="4249307" cy="1586"/>
            </a:xfrm>
            <a:prstGeom prst="line">
              <a:avLst/>
            </a:prstGeom>
            <a:noFill/>
            <a:ln w="28575">
              <a:solidFill>
                <a:schemeClr val="bg1">
                  <a:lumMod val="65000"/>
                </a:schemeClr>
              </a:solidFill>
              <a:prstDash val="sysDot"/>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矩形 3"/>
            <p:cNvSpPr/>
            <p:nvPr/>
          </p:nvSpPr>
          <p:spPr>
            <a:xfrm>
              <a:off x="2339972" y="1851819"/>
              <a:ext cx="1052392" cy="504521"/>
            </a:xfrm>
            <a:prstGeom prst="rect">
              <a:avLst/>
            </a:prstGeom>
            <a:solidFill>
              <a:srgbClr val="9D1F33"/>
            </a:solidFill>
            <a:ln w="19050">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lt1"/>
                  </a:solidFill>
                  <a:effectLst/>
                  <a:uLnTx/>
                  <a:uFillTx/>
                  <a:latin typeface="Arial Rounded MT Bold" panose="020F0704030504030204" pitchFamily="34" charset="0"/>
                  <a:ea typeface="微软雅黑" panose="020B0503020204020204" pitchFamily="34" charset="-122"/>
                  <a:cs typeface="+mn-cs"/>
                </a:rPr>
                <a:t>PART  1</a:t>
              </a:r>
              <a:endParaRPr kumimoji="0" lang="zh-CN" altLang="en-US" sz="28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5" name="矩形 4"/>
            <p:cNvSpPr/>
            <p:nvPr/>
          </p:nvSpPr>
          <p:spPr>
            <a:xfrm>
              <a:off x="2438879" y="2355248"/>
              <a:ext cx="878936" cy="62668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dist" defTabSz="914400" rtl="0" eaLnBrk="0" fontAlgn="base"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0">
                  <a:ln>
                    <a:noFill/>
                  </a:ln>
                  <a:solidFill>
                    <a:srgbClr val="9D1F33"/>
                  </a:solidFill>
                  <a:effectLst/>
                  <a:uLnTx/>
                  <a:uFillTx/>
                  <a:latin typeface="微软雅黑" panose="020B0503020204020204" pitchFamily="34" charset="-122"/>
                  <a:ea typeface="微软雅黑" panose="020B0503020204020204" pitchFamily="34" charset="-122"/>
                  <a:cs typeface="+mn-cs"/>
                </a:rPr>
                <a:t>第</a:t>
              </a:r>
              <a:r>
                <a:rPr lang="zh-CN" altLang="en-US" sz="2600" b="1">
                  <a:solidFill>
                    <a:srgbClr val="9D1F33"/>
                  </a:solidFill>
                  <a:latin typeface="微软雅黑" panose="020B0503020204020204" pitchFamily="34" charset="-122"/>
                  <a:ea typeface="微软雅黑" panose="020B0503020204020204" pitchFamily="34" charset="-122"/>
                </a:rPr>
                <a:t>一</a:t>
              </a:r>
              <a:r>
                <a:rPr kumimoji="0" lang="zh-CN" altLang="en-US" sz="2600" b="1" i="0" u="none" strike="noStrike" kern="1200" cap="none" spc="0" normalizeH="0" baseline="0" noProof="0">
                  <a:ln>
                    <a:noFill/>
                  </a:ln>
                  <a:solidFill>
                    <a:srgbClr val="9D1F33"/>
                  </a:solidFill>
                  <a:effectLst/>
                  <a:uLnTx/>
                  <a:uFillTx/>
                  <a:latin typeface="微软雅黑" panose="020B0503020204020204" pitchFamily="34" charset="-122"/>
                  <a:ea typeface="微软雅黑" panose="020B0503020204020204" pitchFamily="34" charset="-122"/>
                  <a:cs typeface="+mn-cs"/>
                </a:rPr>
                <a:t>部</a:t>
              </a:r>
              <a:r>
                <a:rPr kumimoji="0" lang="zh-CN" altLang="en-US" sz="26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分</a:t>
              </a:r>
              <a:endParaRPr kumimoji="0" lang="zh-CN" altLang="en-US" sz="26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grpSp>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2928926" y="1857370"/>
            <a:ext cx="5643602" cy="106521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0"/>
            <a:r>
              <a:rPr lang="zh-CN" altLang="en-US" sz="2800" b="1">
                <a:solidFill>
                  <a:srgbClr val="9D1F33"/>
                </a:solidFill>
                <a:latin typeface="微软雅黑" panose="020B0503020204020204" pitchFamily="34" charset="-122"/>
                <a:ea typeface="微软雅黑" panose="020B0503020204020204" pitchFamily="34" charset="-122"/>
              </a:rPr>
              <a:t>  课程思政的“概念与内涵”</a:t>
            </a:r>
            <a:endParaRPr lang="zh-CN" altLang="en-US" sz="2800" b="1">
              <a:solidFill>
                <a:srgbClr val="9D1F33"/>
              </a:solidFill>
              <a:latin typeface="微软雅黑" panose="020B0503020204020204" pitchFamily="34" charset="-122"/>
              <a:ea typeface="微软雅黑" panose="020B0503020204020204" pitchFamily="34" charset="-122"/>
            </a:endParaRPr>
          </a:p>
        </p:txBody>
      </p:sp>
      <p:sp>
        <p:nvSpPr>
          <p:cNvPr id="11" name="矩形 10"/>
          <p:cNvSpPr/>
          <p:nvPr/>
        </p:nvSpPr>
        <p:spPr>
          <a:xfrm>
            <a:off x="1500166" y="68031"/>
            <a:ext cx="5715040" cy="553998"/>
          </a:xfrm>
          <a:prstGeom prst="rect">
            <a:avLst/>
          </a:prstGeom>
        </p:spPr>
        <p:txBody>
          <a:bodyPr wrap="square">
            <a:spAutoFit/>
          </a:bodyPr>
          <a:lstStyle/>
          <a:p>
            <a:pPr algn="ctr">
              <a:lnSpc>
                <a:spcPct val="150000"/>
              </a:lnSpc>
            </a:pPr>
            <a:r>
              <a:rPr lang="zh-CN" altLang="en-US" sz="2000" b="1" smtClean="0">
                <a:solidFill>
                  <a:schemeClr val="bg1"/>
                </a:solidFill>
                <a:latin typeface="微软雅黑" panose="020B0503020204020204" pitchFamily="34" charset="-122"/>
                <a:ea typeface="微软雅黑" panose="020B0503020204020204" pitchFamily="34" charset="-122"/>
                <a:sym typeface="+mn-ea"/>
              </a:rPr>
              <a:t>专业课程融入思政工作的教学理念与方法</a:t>
            </a:r>
            <a:endParaRPr lang="zh-CN" altLang="en-US"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0955" y="4544078"/>
            <a:ext cx="9186545" cy="59944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0" smtClean="0">
                <a:ln>
                  <a:noFill/>
                </a:ln>
                <a:solidFill>
                  <a:schemeClr val="bg1"/>
                </a:solidFill>
                <a:effectLst/>
                <a:uLnTx/>
                <a:uFillTx/>
                <a:latin typeface="微软雅黑" panose="020B0503020204020204" pitchFamily="34" charset="-122"/>
                <a:ea typeface="微软雅黑" panose="020B0503020204020204" pitchFamily="34" charset="-122"/>
                <a:cs typeface="+mn-cs"/>
              </a:rPr>
              <a:t>敬重逝者，慰藉家属，教育学生</a:t>
            </a:r>
            <a:endParaRPr kumimoji="0" 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4"/>
          <p:cNvGrpSpPr/>
          <p:nvPr/>
        </p:nvGrpSpPr>
        <p:grpSpPr>
          <a:xfrm>
            <a:off x="1665910" y="1214428"/>
            <a:ext cx="7910237" cy="1464182"/>
            <a:chOff x="467544" y="2935923"/>
            <a:chExt cx="8565085" cy="1600562"/>
          </a:xfrm>
        </p:grpSpPr>
        <p:sp>
          <p:nvSpPr>
            <p:cNvPr id="13" name="矩形 12"/>
            <p:cNvSpPr/>
            <p:nvPr/>
          </p:nvSpPr>
          <p:spPr>
            <a:xfrm>
              <a:off x="1043841" y="2981959"/>
              <a:ext cx="7988788" cy="349156"/>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4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遗体捐献登记者</a:t>
              </a:r>
              <a:r>
                <a:rPr kumimoji="0" lang="zh-CN" altLang="zh-CN" sz="14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家访和探望</a:t>
              </a:r>
              <a:endParaRPr kumimoji="0" lang="zh-CN" altLang="zh-CN" sz="14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043841" y="3408214"/>
              <a:ext cx="7196577" cy="349156"/>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4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邀请遗体捐献登记者来学校与同学</a:t>
              </a:r>
              <a:r>
                <a:rPr kumimoji="0" lang="zh-CN" altLang="zh-CN" sz="14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座谈</a:t>
              </a:r>
              <a:endParaRPr kumimoji="0" lang="zh-CN" altLang="zh-CN" sz="14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3"/>
            <p:cNvGrpSpPr/>
            <p:nvPr/>
          </p:nvGrpSpPr>
          <p:grpSpPr>
            <a:xfrm>
              <a:off x="467544" y="2935923"/>
              <a:ext cx="361998" cy="431789"/>
              <a:chOff x="467544" y="2935923"/>
              <a:chExt cx="361998" cy="431789"/>
            </a:xfrm>
          </p:grpSpPr>
          <p:sp>
            <p:nvSpPr>
              <p:cNvPr id="31" name="矩形 30"/>
              <p:cNvSpPr/>
              <p:nvPr/>
            </p:nvSpPr>
            <p:spPr bwMode="auto">
              <a:xfrm>
                <a:off x="467544" y="2935923"/>
                <a:ext cx="361998" cy="431789"/>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29718" name="Freeform 86"/>
              <p:cNvSpPr>
                <a:spLocks noEditPoints="1"/>
              </p:cNvSpPr>
              <p:nvPr/>
            </p:nvSpPr>
            <p:spPr>
              <a:xfrm>
                <a:off x="527738" y="3073213"/>
                <a:ext cx="206689" cy="207800"/>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grpSp>
        <p:grpSp>
          <p:nvGrpSpPr>
            <p:cNvPr id="4" name="组合 34"/>
            <p:cNvGrpSpPr/>
            <p:nvPr/>
          </p:nvGrpSpPr>
          <p:grpSpPr>
            <a:xfrm>
              <a:off x="467544" y="3326383"/>
              <a:ext cx="361999" cy="390461"/>
              <a:chOff x="467496" y="2682396"/>
              <a:chExt cx="361999" cy="390461"/>
            </a:xfrm>
          </p:grpSpPr>
          <p:sp>
            <p:nvSpPr>
              <p:cNvPr id="36" name="矩形 35"/>
              <p:cNvSpPr/>
              <p:nvPr/>
            </p:nvSpPr>
            <p:spPr bwMode="auto">
              <a:xfrm>
                <a:off x="467496" y="2682396"/>
                <a:ext cx="361999" cy="390461"/>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29714" name="Freeform 86"/>
              <p:cNvSpPr>
                <a:spLocks noEditPoints="1"/>
              </p:cNvSpPr>
              <p:nvPr/>
            </p:nvSpPr>
            <p:spPr>
              <a:xfrm>
                <a:off x="545453" y="2760488"/>
                <a:ext cx="206690" cy="207800"/>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grpSp>
        <p:grpSp>
          <p:nvGrpSpPr>
            <p:cNvPr id="5" name="组合 41"/>
            <p:cNvGrpSpPr/>
            <p:nvPr/>
          </p:nvGrpSpPr>
          <p:grpSpPr>
            <a:xfrm>
              <a:off x="527786" y="4306228"/>
              <a:ext cx="283075" cy="230257"/>
              <a:chOff x="7238865" y="5195923"/>
              <a:chExt cx="735640" cy="598380"/>
            </a:xfrm>
          </p:grpSpPr>
          <p:sp>
            <p:nvSpPr>
              <p:cNvPr id="29710" name="Freeform 86"/>
              <p:cNvSpPr>
                <a:spLocks noEditPoints="1"/>
              </p:cNvSpPr>
              <p:nvPr/>
            </p:nvSpPr>
            <p:spPr>
              <a:xfrm>
                <a:off x="7238865" y="5254283"/>
                <a:ext cx="537134" cy="540020"/>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9711" name="Freeform 88"/>
              <p:cNvSpPr>
                <a:spLocks noEditPoints="1"/>
              </p:cNvSpPr>
              <p:nvPr/>
            </p:nvSpPr>
            <p:spPr>
              <a:xfrm>
                <a:off x="7702046" y="5195923"/>
                <a:ext cx="272459" cy="293354"/>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grpSp>
      </p:grpSp>
      <p:grpSp>
        <p:nvGrpSpPr>
          <p:cNvPr id="8" name="组合 4"/>
          <p:cNvGrpSpPr/>
          <p:nvPr/>
        </p:nvGrpSpPr>
        <p:grpSpPr>
          <a:xfrm>
            <a:off x="1665910" y="1928807"/>
            <a:ext cx="7267295" cy="955326"/>
            <a:chOff x="467544" y="2773921"/>
            <a:chExt cx="8565085" cy="1033697"/>
          </a:xfrm>
        </p:grpSpPr>
        <p:sp>
          <p:nvSpPr>
            <p:cNvPr id="6" name="矩形 5"/>
            <p:cNvSpPr/>
            <p:nvPr/>
          </p:nvSpPr>
          <p:spPr>
            <a:xfrm>
              <a:off x="1043841" y="2897260"/>
              <a:ext cx="7988788" cy="34560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4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a:t>
              </a:r>
              <a:r>
                <a:rPr kumimoji="0" lang="zh-CN" altLang="zh-CN" sz="1400"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a:t>
              </a:r>
              <a:r>
                <a:rPr kumimoji="0" lang="zh-CN" altLang="en-US" sz="1400"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清明，感恩和缅怀</a:t>
              </a:r>
              <a:r>
                <a:rPr lang="zh-CN" altLang="zh-CN" sz="1400" dirty="0" smtClean="0">
                  <a:solidFill>
                    <a:srgbClr val="9D1F33"/>
                  </a:solidFill>
                  <a:latin typeface="微软雅黑" panose="020B0503020204020204" pitchFamily="34" charset="-122"/>
                  <a:ea typeface="微软雅黑" panose="020B0503020204020204" pitchFamily="34" charset="-122"/>
                  <a:cs typeface="+mn-cs"/>
                </a:rPr>
                <a:t>遗体</a:t>
              </a:r>
              <a:r>
                <a:rPr lang="zh-CN" altLang="en-US" sz="1400" dirty="0" smtClean="0">
                  <a:solidFill>
                    <a:srgbClr val="9D1F33"/>
                  </a:solidFill>
                  <a:latin typeface="微软雅黑" panose="020B0503020204020204" pitchFamily="34" charset="-122"/>
                  <a:ea typeface="微软雅黑" panose="020B0503020204020204" pitchFamily="34" charset="-122"/>
                  <a:cs typeface="+mn-cs"/>
                </a:rPr>
                <a:t>器官</a:t>
              </a:r>
              <a:r>
                <a:rPr lang="zh-CN" altLang="zh-CN" sz="1400" dirty="0" smtClean="0">
                  <a:solidFill>
                    <a:srgbClr val="9D1F33"/>
                  </a:solidFill>
                  <a:latin typeface="微软雅黑" panose="020B0503020204020204" pitchFamily="34" charset="-122"/>
                  <a:ea typeface="微软雅黑" panose="020B0503020204020204" pitchFamily="34" charset="-122"/>
                  <a:cs typeface="+mn-cs"/>
                </a:rPr>
                <a:t>捐</a:t>
              </a:r>
              <a:r>
                <a:rPr lang="zh-CN" altLang="zh-CN" sz="1400" dirty="0">
                  <a:solidFill>
                    <a:srgbClr val="9D1F33"/>
                  </a:solidFill>
                  <a:latin typeface="微软雅黑" panose="020B0503020204020204" pitchFamily="34" charset="-122"/>
                  <a:ea typeface="微软雅黑" panose="020B0503020204020204" pitchFamily="34" charset="-122"/>
                  <a:cs typeface="+mn-cs"/>
                </a:rPr>
                <a:t>献</a:t>
              </a:r>
              <a:r>
                <a:rPr lang="zh-CN" altLang="zh-CN" sz="1400" dirty="0" smtClean="0">
                  <a:solidFill>
                    <a:srgbClr val="9D1F33"/>
                  </a:solidFill>
                  <a:latin typeface="微软雅黑" panose="020B0503020204020204" pitchFamily="34" charset="-122"/>
                  <a:ea typeface="微软雅黑" panose="020B0503020204020204" pitchFamily="34" charset="-122"/>
                  <a:cs typeface="+mn-cs"/>
                </a:rPr>
                <a:t>者</a:t>
              </a:r>
              <a:r>
                <a:rPr kumimoji="0" lang="zh-CN" altLang="zh-CN" sz="14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zh-CN" sz="14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活动</a:t>
              </a:r>
              <a:endParaRPr kumimoji="0" lang="zh-CN" altLang="zh-CN" sz="14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043841" y="3332475"/>
              <a:ext cx="7196577" cy="34560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4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带领学生参加市红</a:t>
              </a:r>
              <a:r>
                <a:rPr kumimoji="0" lang="zh-CN" altLang="zh-CN" sz="14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会</a:t>
              </a:r>
              <a:r>
                <a:rPr kumimoji="0" lang="zh-CN" altLang="en-US" sz="1400"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遗体器官</a:t>
              </a:r>
              <a:r>
                <a:rPr lang="zh-CN" altLang="zh-CN" sz="1400" dirty="0" smtClean="0">
                  <a:solidFill>
                    <a:srgbClr val="9D1F33"/>
                  </a:solidFill>
                  <a:latin typeface="微软雅黑" panose="020B0503020204020204" pitchFamily="34" charset="-122"/>
                  <a:ea typeface="微软雅黑" panose="020B0503020204020204" pitchFamily="34" charset="-122"/>
                  <a:cs typeface="+mn-cs"/>
                </a:rPr>
                <a:t>捐</a:t>
              </a:r>
              <a:r>
                <a:rPr lang="zh-CN" altLang="zh-CN" sz="1400" dirty="0">
                  <a:solidFill>
                    <a:srgbClr val="9D1F33"/>
                  </a:solidFill>
                  <a:latin typeface="微软雅黑" panose="020B0503020204020204" pitchFamily="34" charset="-122"/>
                  <a:ea typeface="微软雅黑" panose="020B0503020204020204" pitchFamily="34" charset="-122"/>
                  <a:cs typeface="+mn-cs"/>
                </a:rPr>
                <a:t>献纪念日活动</a:t>
              </a:r>
              <a:endParaRPr lang="zh-CN" altLang="zh-CN" sz="1400" dirty="0">
                <a:solidFill>
                  <a:srgbClr val="9D1F33"/>
                </a:solidFill>
                <a:latin typeface="微软雅黑" panose="020B0503020204020204" pitchFamily="34" charset="-122"/>
                <a:ea typeface="微软雅黑" panose="020B0503020204020204" pitchFamily="34" charset="-122"/>
                <a:cs typeface="+mn-cs"/>
              </a:endParaRPr>
            </a:p>
          </p:txBody>
        </p:sp>
        <p:grpSp>
          <p:nvGrpSpPr>
            <p:cNvPr id="9" name="组合 3"/>
            <p:cNvGrpSpPr/>
            <p:nvPr/>
          </p:nvGrpSpPr>
          <p:grpSpPr>
            <a:xfrm>
              <a:off x="467544" y="2773921"/>
              <a:ext cx="431826" cy="509090"/>
              <a:chOff x="467544" y="2773921"/>
              <a:chExt cx="431826" cy="509090"/>
            </a:xfrm>
          </p:grpSpPr>
          <p:sp>
            <p:nvSpPr>
              <p:cNvPr id="10" name="矩形 9"/>
              <p:cNvSpPr/>
              <p:nvPr/>
            </p:nvSpPr>
            <p:spPr bwMode="auto">
              <a:xfrm>
                <a:off x="467544" y="2773921"/>
                <a:ext cx="431826" cy="50909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86"/>
              <p:cNvSpPr>
                <a:spLocks noEditPoints="1"/>
              </p:cNvSpPr>
              <p:nvPr/>
            </p:nvSpPr>
            <p:spPr>
              <a:xfrm>
                <a:off x="570684" y="2988509"/>
                <a:ext cx="206690" cy="207800"/>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grpSp>
        <p:grpSp>
          <p:nvGrpSpPr>
            <p:cNvPr id="12" name="组合 34"/>
            <p:cNvGrpSpPr/>
            <p:nvPr/>
          </p:nvGrpSpPr>
          <p:grpSpPr>
            <a:xfrm>
              <a:off x="467544" y="3237712"/>
              <a:ext cx="431826" cy="569906"/>
              <a:chOff x="467496" y="2593725"/>
              <a:chExt cx="431826" cy="569906"/>
            </a:xfrm>
          </p:grpSpPr>
          <p:sp>
            <p:nvSpPr>
              <p:cNvPr id="19" name="矩形 18"/>
              <p:cNvSpPr/>
              <p:nvPr/>
            </p:nvSpPr>
            <p:spPr bwMode="auto">
              <a:xfrm>
                <a:off x="467496" y="2593725"/>
                <a:ext cx="431826" cy="509090"/>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grpSp>
            <p:nvGrpSpPr>
              <p:cNvPr id="15" name="组合 36"/>
              <p:cNvGrpSpPr/>
              <p:nvPr/>
            </p:nvGrpSpPr>
            <p:grpSpPr>
              <a:xfrm>
                <a:off x="527738" y="2807792"/>
                <a:ext cx="283075" cy="355839"/>
                <a:chOff x="7238865" y="4564537"/>
                <a:chExt cx="735640" cy="924740"/>
              </a:xfrm>
            </p:grpSpPr>
            <p:sp>
              <p:nvSpPr>
                <p:cNvPr id="21" name="Freeform 86"/>
                <p:cNvSpPr>
                  <a:spLocks noEditPoints="1"/>
                </p:cNvSpPr>
                <p:nvPr/>
              </p:nvSpPr>
              <p:spPr>
                <a:xfrm>
                  <a:off x="7238865" y="4564537"/>
                  <a:ext cx="537135" cy="540023"/>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2" name="Freeform 88"/>
                <p:cNvSpPr>
                  <a:spLocks noEditPoints="1"/>
                </p:cNvSpPr>
                <p:nvPr/>
              </p:nvSpPr>
              <p:spPr>
                <a:xfrm>
                  <a:off x="7702046" y="5195923"/>
                  <a:ext cx="272459" cy="293354"/>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grpSp>
        </p:grpSp>
      </p:grpSp>
      <p:sp>
        <p:nvSpPr>
          <p:cNvPr id="42" name="矩形 41"/>
          <p:cNvSpPr/>
          <p:nvPr/>
        </p:nvSpPr>
        <p:spPr>
          <a:xfrm>
            <a:off x="2194567" y="2865712"/>
            <a:ext cx="6646359" cy="307777"/>
          </a:xfrm>
          <a:prstGeom prst="rect">
            <a:avLst/>
          </a:prstGeom>
        </p:spPr>
        <p:txBody>
          <a:bodyPr>
            <a:spAutoFit/>
          </a:bodyPr>
          <a:lstStyle/>
          <a:p>
            <a:pPr lvl="0" rtl="0">
              <a:defRPr/>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成立学生“</a:t>
            </a:r>
            <a:r>
              <a:rPr lang="zh-CN" altLang="en-US" sz="1400" dirty="0" smtClean="0">
                <a:solidFill>
                  <a:srgbClr val="9D1F33"/>
                </a:solidFill>
                <a:latin typeface="微软雅黑" panose="020B0503020204020204" pitchFamily="34" charset="-122"/>
                <a:ea typeface="微软雅黑" panose="020B0503020204020204" pitchFamily="34" charset="-122"/>
                <a:cs typeface="+mn-cs"/>
              </a:rPr>
              <a:t>遗体捐献服务部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43" name="Freeform 86"/>
          <p:cNvSpPr>
            <a:spLocks noEditPoints="1"/>
          </p:cNvSpPr>
          <p:nvPr/>
        </p:nvSpPr>
        <p:spPr>
          <a:xfrm>
            <a:off x="1717967" y="3131409"/>
            <a:ext cx="190887" cy="190094"/>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44" name="Freeform 88"/>
          <p:cNvSpPr>
            <a:spLocks noEditPoints="1"/>
          </p:cNvSpPr>
          <p:nvPr/>
        </p:nvSpPr>
        <p:spPr>
          <a:xfrm>
            <a:off x="1882572" y="3110866"/>
            <a:ext cx="96827" cy="103264"/>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sp>
        <p:nvSpPr>
          <p:cNvPr id="45" name="矩形 44"/>
          <p:cNvSpPr/>
          <p:nvPr/>
        </p:nvSpPr>
        <p:spPr bwMode="auto">
          <a:xfrm>
            <a:off x="1646529" y="2786064"/>
            <a:ext cx="366395" cy="399053"/>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46" name="Freeform 86"/>
          <p:cNvSpPr>
            <a:spLocks noEditPoints="1"/>
          </p:cNvSpPr>
          <p:nvPr/>
        </p:nvSpPr>
        <p:spPr>
          <a:xfrm>
            <a:off x="1717967" y="2921633"/>
            <a:ext cx="175372" cy="192046"/>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48" name="矩形 47"/>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49" name="矩形 48"/>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50" name="文本框 1"/>
          <p:cNvSpPr txBox="1"/>
          <p:nvPr/>
        </p:nvSpPr>
        <p:spPr>
          <a:xfrm>
            <a:off x="5286380" y="99938"/>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51" name="矩形 50"/>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52" name="矩形 51"/>
          <p:cNvSpPr/>
          <p:nvPr/>
        </p:nvSpPr>
        <p:spPr>
          <a:xfrm>
            <a:off x="2191080" y="3222902"/>
            <a:ext cx="6646359" cy="307777"/>
          </a:xfrm>
          <a:prstGeom prst="rect">
            <a:avLst/>
          </a:prstGeom>
        </p:spPr>
        <p:txBody>
          <a:bodyPr>
            <a:spAutoFit/>
          </a:bodyPr>
          <a:lstStyle/>
          <a:p>
            <a:pPr rtl="0">
              <a:defRPr/>
            </a:pP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mn-cs"/>
              </a:rPr>
              <a:t>生</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命</a:t>
            </a:r>
            <a:r>
              <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cs typeface="+mn-cs"/>
              </a:rPr>
              <a:t>人文</a:t>
            </a:r>
            <a:r>
              <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cs typeface="+mn-cs"/>
              </a:rPr>
              <a:t>    </a:t>
            </a:r>
            <a:r>
              <a:rPr lang="zh-CN" altLang="en-US" sz="1400" smtClean="0">
                <a:solidFill>
                  <a:srgbClr val="9D1F33"/>
                </a:solidFill>
                <a:latin typeface="微软雅黑" panose="020B0503020204020204" pitchFamily="34" charset="-122"/>
                <a:ea typeface="微软雅黑" panose="020B0503020204020204" pitchFamily="34" charset="-122"/>
              </a:rPr>
              <a:t>解剖绘图大赛</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53" name="矩形 52"/>
          <p:cNvSpPr/>
          <p:nvPr/>
        </p:nvSpPr>
        <p:spPr bwMode="auto">
          <a:xfrm>
            <a:off x="1643042" y="3143254"/>
            <a:ext cx="366395" cy="399053"/>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54" name="Freeform 86"/>
          <p:cNvSpPr>
            <a:spLocks noEditPoints="1"/>
          </p:cNvSpPr>
          <p:nvPr/>
        </p:nvSpPr>
        <p:spPr>
          <a:xfrm>
            <a:off x="1714480" y="3278823"/>
            <a:ext cx="175372" cy="192046"/>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55" name="矩形 54"/>
          <p:cNvSpPr/>
          <p:nvPr/>
        </p:nvSpPr>
        <p:spPr>
          <a:xfrm>
            <a:off x="2191080" y="3609667"/>
            <a:ext cx="6646359" cy="307777"/>
          </a:xfrm>
          <a:prstGeom prst="rect">
            <a:avLst/>
          </a:prstGeom>
        </p:spPr>
        <p:txBody>
          <a:bodyPr>
            <a:spAutoFit/>
          </a:bodyPr>
          <a:lstStyle/>
          <a:p>
            <a:pPr rtl="0">
              <a:defRPr/>
            </a:pPr>
            <a:r>
              <a:rPr lang="en-US" altLang="zh-CN" sz="1400" smtClean="0">
                <a:solidFill>
                  <a:srgbClr val="9D1F33"/>
                </a:solidFill>
                <a:latin typeface="微软雅黑" panose="020B0503020204020204" pitchFamily="34" charset="-122"/>
                <a:ea typeface="微软雅黑" panose="020B0503020204020204" pitchFamily="34" charset="-122"/>
              </a:rPr>
              <a:t>“</a:t>
            </a:r>
            <a:r>
              <a:rPr lang="zh-CN" altLang="en-US" sz="1400" smtClean="0">
                <a:solidFill>
                  <a:srgbClr val="9D1F33"/>
                </a:solidFill>
                <a:latin typeface="微软雅黑" panose="020B0503020204020204" pitchFamily="34" charset="-122"/>
                <a:ea typeface="微软雅黑" panose="020B0503020204020204" pitchFamily="34" charset="-122"/>
              </a:rPr>
              <a:t>生命讲解员</a:t>
            </a:r>
            <a:r>
              <a:rPr lang="en-US" altLang="zh-CN" sz="1400" smtClean="0">
                <a:solidFill>
                  <a:srgbClr val="9D1F33"/>
                </a:solidFill>
                <a:latin typeface="微软雅黑" panose="020B0503020204020204" pitchFamily="34" charset="-122"/>
                <a:ea typeface="微软雅黑" panose="020B0503020204020204" pitchFamily="34" charset="-122"/>
              </a:rPr>
              <a:t>”</a:t>
            </a:r>
            <a:r>
              <a:rPr lang="zh-CN" altLang="en-US" sz="1400" smtClean="0">
                <a:latin typeface="微软雅黑" panose="020B0503020204020204" pitchFamily="34" charset="-122"/>
                <a:ea typeface="微软雅黑" panose="020B0503020204020204" pitchFamily="34" charset="-122"/>
              </a:rPr>
              <a:t>队伍建设</a:t>
            </a:r>
            <a:endParaRPr lang="en-US" altLang="zh-CN" sz="1400" dirty="0" smtClean="0">
              <a:latin typeface="微软雅黑" panose="020B0503020204020204" pitchFamily="34" charset="-122"/>
              <a:ea typeface="微软雅黑" panose="020B0503020204020204" pitchFamily="34" charset="-122"/>
            </a:endParaRPr>
          </a:p>
        </p:txBody>
      </p:sp>
      <p:sp>
        <p:nvSpPr>
          <p:cNvPr id="56" name="矩形 55"/>
          <p:cNvSpPr/>
          <p:nvPr/>
        </p:nvSpPr>
        <p:spPr bwMode="auto">
          <a:xfrm>
            <a:off x="1643042" y="3530019"/>
            <a:ext cx="366395" cy="399053"/>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57" name="Freeform 86"/>
          <p:cNvSpPr>
            <a:spLocks noEditPoints="1"/>
          </p:cNvSpPr>
          <p:nvPr/>
        </p:nvSpPr>
        <p:spPr>
          <a:xfrm>
            <a:off x="1714480" y="3665588"/>
            <a:ext cx="175372" cy="192046"/>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6"/>
          <p:cNvPicPr>
            <a:picLocks noChangeAspect="1" noChangeArrowheads="1"/>
          </p:cNvPicPr>
          <p:nvPr/>
        </p:nvPicPr>
        <p:blipFill>
          <a:blip r:embed="rId1" cstate="print"/>
          <a:srcRect/>
          <a:stretch>
            <a:fillRect/>
          </a:stretch>
        </p:blipFill>
        <p:spPr bwMode="auto">
          <a:xfrm>
            <a:off x="6429388" y="2500312"/>
            <a:ext cx="1928826" cy="1462866"/>
          </a:xfrm>
          <a:prstGeom prst="rect">
            <a:avLst/>
          </a:prstGeom>
          <a:noFill/>
          <a:ln w="9525">
            <a:solidFill>
              <a:srgbClr val="9D1F33"/>
            </a:solidFill>
            <a:miter lim="800000"/>
            <a:headEnd/>
            <a:tailEnd/>
          </a:ln>
        </p:spPr>
      </p:pic>
      <p:pic>
        <p:nvPicPr>
          <p:cNvPr id="19460" name="Picture 2" descr="D:\更换电脑\E\教研室资料\红十字会\照片1\李金宽普陀座谈会\DSC_0133啊.jpg"/>
          <p:cNvPicPr>
            <a:picLocks noChangeAspect="1" noChangeArrowheads="1"/>
          </p:cNvPicPr>
          <p:nvPr/>
        </p:nvPicPr>
        <p:blipFill>
          <a:blip r:embed="rId2" cstate="print"/>
          <a:srcRect/>
          <a:stretch>
            <a:fillRect/>
          </a:stretch>
        </p:blipFill>
        <p:spPr bwMode="auto">
          <a:xfrm>
            <a:off x="3071801" y="2214560"/>
            <a:ext cx="3001453" cy="1431261"/>
          </a:xfrm>
          <a:prstGeom prst="rect">
            <a:avLst/>
          </a:prstGeom>
          <a:noFill/>
          <a:ln w="9525">
            <a:solidFill>
              <a:srgbClr val="9D1F33"/>
            </a:solidFill>
            <a:miter lim="800000"/>
            <a:headEnd/>
            <a:tailEnd/>
          </a:ln>
        </p:spPr>
      </p:pic>
      <p:sp>
        <p:nvSpPr>
          <p:cNvPr id="18" name="矩形 17"/>
          <p:cNvSpPr/>
          <p:nvPr/>
        </p:nvSpPr>
        <p:spPr>
          <a:xfrm>
            <a:off x="691082" y="951865"/>
            <a:ext cx="3880918"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遗体捐献登记者家访和探望</a:t>
            </a:r>
            <a:endParaRPr lang="en-US" altLang="zh-CN" sz="2000" b="1" dirty="0" smtClean="0">
              <a:solidFill>
                <a:srgbClr val="9D1F33"/>
              </a:solidFill>
              <a:latin typeface="微软雅黑" panose="020B0503020204020204" pitchFamily="34" charset="-122"/>
              <a:ea typeface="微软雅黑" panose="020B0503020204020204" pitchFamily="34" charset="-122"/>
            </a:endParaRPr>
          </a:p>
        </p:txBody>
      </p:sp>
      <p:pic>
        <p:nvPicPr>
          <p:cNvPr id="29725" name="Picture 10" descr="C:\Documents and Settings\Administrator\桌面\白色版.png"/>
          <p:cNvPicPr>
            <a:picLocks noChangeAspect="1"/>
          </p:cNvPicPr>
          <p:nvPr/>
        </p:nvPicPr>
        <p:blipFill>
          <a:blip r:embed="rId3" cstate="print"/>
          <a:stretch>
            <a:fillRect/>
          </a:stretch>
        </p:blipFill>
        <p:spPr>
          <a:xfrm>
            <a:off x="6561411" y="51411"/>
            <a:ext cx="2547094" cy="508689"/>
          </a:xfrm>
          <a:prstGeom prst="rect">
            <a:avLst/>
          </a:prstGeom>
          <a:noFill/>
          <a:ln w="9525">
            <a:noFill/>
          </a:ln>
        </p:spPr>
      </p:pic>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9" name="矩形 18"/>
          <p:cNvSpPr/>
          <p:nvPr/>
        </p:nvSpPr>
        <p:spPr>
          <a:xfrm>
            <a:off x="0" y="4643452"/>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286512" y="4143386"/>
            <a:ext cx="264320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见证在遗体捐献</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登记表</a:t>
            </a:r>
            <a:r>
              <a:rPr kumimoji="0" lang="zh-CN" altLang="en-US"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上签字</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1928794" y="4000510"/>
            <a:ext cx="2500330"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为遗体捐献登记者庆祝生日</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3" name="文本框 1"/>
          <p:cNvSpPr txBox="1"/>
          <p:nvPr/>
        </p:nvSpPr>
        <p:spPr>
          <a:xfrm>
            <a:off x="2786050" y="107315"/>
            <a:ext cx="3518913"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二、引导学生参与课堂外活动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4" name="矩形 23"/>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4000" b="1" smtClean="0">
                <a:latin typeface="Arial Rounded MT Bold" panose="020F0704030504030204" pitchFamily="34" charset="0"/>
                <a:ea typeface="微软雅黑" panose="020B0503020204020204" pitchFamily="34" charset="-122"/>
              </a:rPr>
              <a:t>1</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9" name="文本框 1"/>
          <p:cNvSpPr txBox="1"/>
          <p:nvPr/>
        </p:nvSpPr>
        <p:spPr>
          <a:xfrm>
            <a:off x="2786050" y="107315"/>
            <a:ext cx="1980029"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5" name="Picture 2" descr="D:\更换电脑\E\教研室资料\红十字会\照片1\到嘉定庄老师家访\微信图片_201705150937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11" y="2195838"/>
            <a:ext cx="2143140" cy="1447481"/>
          </a:xfrm>
          <a:prstGeom prst="rect">
            <a:avLst/>
          </a:prstGeom>
          <a:noFill/>
          <a:ln>
            <a:solidFill>
              <a:srgbClr val="9D1F33"/>
            </a:solidFill>
          </a:ln>
          <a:extLst>
            <a:ext uri="{909E8E84-426E-40DD-AFC4-6F175D3DCCD1}">
              <a14:hiddenFill xmlns:a14="http://schemas.microsoft.com/office/drawing/2010/main">
                <a:solidFill>
                  <a:srgbClr val="FFFFFF"/>
                </a:solidFill>
              </a14:hiddenFill>
            </a:ext>
          </a:extLst>
        </p:spPr>
      </p:pic>
      <p:pic>
        <p:nvPicPr>
          <p:cNvPr id="30" name="Picture 2" descr="D:\更换电脑\E\教研室资料\红十字会\照片1\戎毅超家访\调整大小 微信图片_20180322083652.jpg"/>
          <p:cNvPicPr>
            <a:picLocks noChangeAspect="1" noChangeArrowheads="1"/>
          </p:cNvPicPr>
          <p:nvPr/>
        </p:nvPicPr>
        <p:blipFill>
          <a:blip r:embed="rId5" cstate="print"/>
          <a:srcRect/>
          <a:stretch>
            <a:fillRect/>
          </a:stretch>
        </p:blipFill>
        <p:spPr bwMode="auto">
          <a:xfrm>
            <a:off x="6429388" y="1000114"/>
            <a:ext cx="1928826" cy="1343723"/>
          </a:xfrm>
          <a:prstGeom prst="rect">
            <a:avLst/>
          </a:prstGeom>
          <a:noFill/>
          <a:ln>
            <a:solidFill>
              <a:srgbClr val="9D1F33"/>
            </a:solidFill>
          </a:ln>
        </p:spPr>
      </p:pic>
      <p:sp>
        <p:nvSpPr>
          <p:cNvPr id="31" name="矩形 30"/>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3" name="文本框 1"/>
          <p:cNvSpPr txBox="1"/>
          <p:nvPr/>
        </p:nvSpPr>
        <p:spPr>
          <a:xfrm>
            <a:off x="5286380" y="99938"/>
            <a:ext cx="223651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34" name="矩形 33"/>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6" name="TextBox 11"/>
          <p:cNvSpPr txBox="1">
            <a:spLocks noChangeArrowheads="1"/>
          </p:cNvSpPr>
          <p:nvPr/>
        </p:nvSpPr>
        <p:spPr bwMode="auto">
          <a:xfrm>
            <a:off x="2000232" y="4733526"/>
            <a:ext cx="5000660" cy="337185"/>
          </a:xfrm>
          <a:prstGeom prst="rect">
            <a:avLst/>
          </a:prstGeom>
          <a:noFill/>
          <a:ln w="9525">
            <a:noFill/>
            <a:miter lim="800000"/>
          </a:ln>
        </p:spPr>
        <p:txBody>
          <a:bodyPr wrap="square">
            <a:spAutoFit/>
          </a:bodyPr>
          <a:lstStyle/>
          <a:p>
            <a:r>
              <a:rPr lang="zh-CN" altLang="en-US" sz="1600" b="1" dirty="0" smtClean="0">
                <a:solidFill>
                  <a:schemeClr val="bg1">
                    <a:lumMod val="95000"/>
                  </a:schemeClr>
                </a:solidFill>
                <a:latin typeface="微软雅黑" panose="020B0503020204020204" pitchFamily="34" charset="-122"/>
                <a:ea typeface="微软雅黑" panose="020B0503020204020204" pitchFamily="34" charset="-122"/>
              </a:rPr>
              <a:t>        走入</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遗体捐献者及其家属的内心</a:t>
            </a:r>
            <a:endParaRPr lang="zh-CN" altLang="en-US" sz="16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9" descr="D:\更换电脑\E\教研室资料\红十字会\照片1\瞿大我老师座谈会\调整大小 u.JPG"/>
          <p:cNvPicPr>
            <a:picLocks noChangeAspect="1" noChangeArrowheads="1"/>
          </p:cNvPicPr>
          <p:nvPr/>
        </p:nvPicPr>
        <p:blipFill>
          <a:blip r:embed="rId1" cstate="print"/>
          <a:srcRect/>
          <a:stretch>
            <a:fillRect/>
          </a:stretch>
        </p:blipFill>
        <p:spPr bwMode="auto">
          <a:xfrm>
            <a:off x="1071538" y="1714494"/>
            <a:ext cx="1963849" cy="1277479"/>
          </a:xfrm>
          <a:prstGeom prst="rect">
            <a:avLst/>
          </a:prstGeom>
          <a:noFill/>
          <a:ln w="9525">
            <a:solidFill>
              <a:srgbClr val="C00000"/>
            </a:solidFill>
            <a:miter lim="800000"/>
            <a:headEnd/>
            <a:tailEnd/>
          </a:ln>
        </p:spPr>
      </p:pic>
      <p:pic>
        <p:nvPicPr>
          <p:cNvPr id="20484" name="Picture 7"/>
          <p:cNvPicPr>
            <a:picLocks noChangeAspect="1" noChangeArrowheads="1"/>
          </p:cNvPicPr>
          <p:nvPr/>
        </p:nvPicPr>
        <p:blipFill>
          <a:blip r:embed="rId2" cstate="print"/>
          <a:srcRect/>
          <a:stretch>
            <a:fillRect/>
          </a:stretch>
        </p:blipFill>
        <p:spPr bwMode="auto">
          <a:xfrm>
            <a:off x="1039970" y="3214692"/>
            <a:ext cx="1979548" cy="1164766"/>
          </a:xfrm>
          <a:prstGeom prst="rect">
            <a:avLst/>
          </a:prstGeom>
          <a:noFill/>
          <a:ln w="9525">
            <a:solidFill>
              <a:srgbClr val="C00000"/>
            </a:solidFill>
            <a:miter lim="800000"/>
            <a:headEnd/>
            <a:tailEnd/>
          </a:ln>
        </p:spPr>
      </p:pic>
      <p:pic>
        <p:nvPicPr>
          <p:cNvPr id="20485" name="Picture 9"/>
          <p:cNvPicPr>
            <a:picLocks noChangeAspect="1" noChangeArrowheads="1"/>
          </p:cNvPicPr>
          <p:nvPr/>
        </p:nvPicPr>
        <p:blipFill>
          <a:blip r:embed="rId3" cstate="print"/>
          <a:srcRect/>
          <a:stretch>
            <a:fillRect/>
          </a:stretch>
        </p:blipFill>
        <p:spPr bwMode="auto">
          <a:xfrm>
            <a:off x="6572264" y="1730454"/>
            <a:ext cx="1560401" cy="2312837"/>
          </a:xfrm>
          <a:prstGeom prst="rect">
            <a:avLst/>
          </a:prstGeom>
          <a:noFill/>
          <a:ln w="9525">
            <a:solidFill>
              <a:schemeClr val="accent2"/>
            </a:solidFill>
            <a:miter lim="800000"/>
            <a:headEnd/>
            <a:tailEnd/>
          </a:ln>
        </p:spPr>
      </p:pic>
      <p:sp>
        <p:nvSpPr>
          <p:cNvPr id="15" name="矩形 14"/>
          <p:cNvSpPr/>
          <p:nvPr/>
        </p:nvSpPr>
        <p:spPr>
          <a:xfrm>
            <a:off x="691082" y="951865"/>
            <a:ext cx="4238108"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邀请遗体捐献登记者与同学座谈</a:t>
            </a:r>
            <a:endParaRPr lang="en-US" altLang="zh-CN" sz="2000" b="1" smtClean="0">
              <a:solidFill>
                <a:srgbClr val="9D1F33"/>
              </a:solidFill>
              <a:latin typeface="微软雅黑" panose="020B0503020204020204" pitchFamily="34" charset="-122"/>
              <a:ea typeface="微软雅黑" panose="020B0503020204020204" pitchFamily="34" charset="-122"/>
            </a:endParaRPr>
          </a:p>
        </p:txBody>
      </p:sp>
      <p:pic>
        <p:nvPicPr>
          <p:cNvPr id="29725" name="Picture 10" descr="C:\Documents and Settings\Administrator\桌面\白色版.png"/>
          <p:cNvPicPr>
            <a:picLocks noChangeAspect="1"/>
          </p:cNvPicPr>
          <p:nvPr/>
        </p:nvPicPr>
        <p:blipFill>
          <a:blip r:embed="rId4" cstate="print"/>
          <a:stretch>
            <a:fillRect/>
          </a:stretch>
        </p:blipFill>
        <p:spPr>
          <a:xfrm>
            <a:off x="6561411" y="51411"/>
            <a:ext cx="2547094" cy="508689"/>
          </a:xfrm>
          <a:prstGeom prst="rect">
            <a:avLst/>
          </a:prstGeom>
          <a:noFill/>
          <a:ln w="9525">
            <a:noFill/>
          </a:ln>
        </p:spPr>
      </p:pic>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0" name="矩形 19"/>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2000232" y="4733526"/>
            <a:ext cx="5000660" cy="338554"/>
          </a:xfrm>
          <a:prstGeom prst="rect">
            <a:avLst/>
          </a:prstGeom>
          <a:noFill/>
          <a:ln w="9525">
            <a:noFill/>
            <a:miter lim="800000"/>
          </a:ln>
        </p:spPr>
        <p:txBody>
          <a:bodyPr wrap="square">
            <a:spAutoFit/>
          </a:bodyPr>
          <a:lstStyle/>
          <a:p>
            <a:r>
              <a:rPr lang="zh-CN" altLang="en-US" sz="1600" b="1" dirty="0" smtClean="0">
                <a:solidFill>
                  <a:schemeClr val="bg1">
                    <a:lumMod val="95000"/>
                  </a:schemeClr>
                </a:solidFill>
                <a:latin typeface="微软雅黑" panose="020B0503020204020204" pitchFamily="34" charset="-122"/>
                <a:ea typeface="微软雅黑" panose="020B0503020204020204" pitchFamily="34" charset="-122"/>
              </a:rPr>
              <a:t>         聆听、感</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受和解读遗体捐献者的生活观和生命观</a:t>
            </a:r>
            <a:endParaRPr lang="zh-CN" altLang="en-US" sz="16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929454" y="4227934"/>
            <a:ext cx="1071570" cy="2857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活动海报</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文本框 1"/>
          <p:cNvSpPr txBox="1"/>
          <p:nvPr/>
        </p:nvSpPr>
        <p:spPr>
          <a:xfrm>
            <a:off x="2786050" y="107315"/>
            <a:ext cx="3518913"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二、引导学生参与课堂外活动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1" name="矩形 20"/>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30" name="文本框 1"/>
          <p:cNvSpPr txBox="1"/>
          <p:nvPr/>
        </p:nvSpPr>
        <p:spPr>
          <a:xfrm>
            <a:off x="2786050" y="107315"/>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6" name="Picture 3" descr="D:\更换电脑\E\教研室资料\红十字会\照片1\校庆座谈会\重新曝光 调整大小 DSC_0072.JPG"/>
          <p:cNvPicPr>
            <a:picLocks noChangeAspect="1" noChangeArrowheads="1"/>
          </p:cNvPicPr>
          <p:nvPr/>
        </p:nvPicPr>
        <p:blipFill>
          <a:blip r:embed="rId5" cstate="print"/>
          <a:srcRect/>
          <a:stretch>
            <a:fillRect/>
          </a:stretch>
        </p:blipFill>
        <p:spPr bwMode="auto">
          <a:xfrm>
            <a:off x="3714744" y="1714494"/>
            <a:ext cx="2179473" cy="1277479"/>
          </a:xfrm>
          <a:prstGeom prst="rect">
            <a:avLst/>
          </a:prstGeom>
          <a:noFill/>
          <a:ln w="9525">
            <a:solidFill>
              <a:srgbClr val="9D1F33"/>
            </a:solidFill>
            <a:miter lim="800000"/>
            <a:headEnd/>
            <a:tailEnd/>
          </a:ln>
        </p:spPr>
      </p:pic>
      <p:pic>
        <p:nvPicPr>
          <p:cNvPr id="31" name="Picture 4" descr="D:\更换电脑\E\教研室资料\红十字会\照片1\祈福活动\2018缅怀活动\调整大小 重新曝光 感恩.缅怀座谈会.JPG"/>
          <p:cNvPicPr>
            <a:picLocks noChangeAspect="1" noChangeArrowheads="1"/>
          </p:cNvPicPr>
          <p:nvPr/>
        </p:nvPicPr>
        <p:blipFill>
          <a:blip r:embed="rId6" cstate="print"/>
          <a:srcRect/>
          <a:stretch>
            <a:fillRect/>
          </a:stretch>
        </p:blipFill>
        <p:spPr bwMode="auto">
          <a:xfrm>
            <a:off x="3718138" y="3214693"/>
            <a:ext cx="2148350" cy="1143007"/>
          </a:xfrm>
          <a:prstGeom prst="rect">
            <a:avLst/>
          </a:prstGeom>
          <a:noFill/>
          <a:ln>
            <a:solidFill>
              <a:srgbClr val="C00000"/>
            </a:solidFill>
          </a:ln>
        </p:spPr>
      </p:pic>
      <p:sp>
        <p:nvSpPr>
          <p:cNvPr id="24" name="矩形 23"/>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5" name="矩形 24"/>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2" name="文本框 1"/>
          <p:cNvSpPr txBox="1"/>
          <p:nvPr/>
        </p:nvSpPr>
        <p:spPr>
          <a:xfrm>
            <a:off x="5286380" y="99938"/>
            <a:ext cx="223651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33" name="矩形 32"/>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10" descr="D:\更换电脑\E\教研室资料\红十字会\照片1\祈福活动\DSC_0030.JPG"/>
          <p:cNvPicPr>
            <a:picLocks noChangeAspect="1" noChangeArrowheads="1"/>
          </p:cNvPicPr>
          <p:nvPr/>
        </p:nvPicPr>
        <p:blipFill>
          <a:blip r:embed="rId1" cstate="print"/>
          <a:srcRect/>
          <a:stretch>
            <a:fillRect/>
          </a:stretch>
        </p:blipFill>
        <p:spPr bwMode="auto">
          <a:xfrm>
            <a:off x="5143504" y="2571750"/>
            <a:ext cx="1928826" cy="1276634"/>
          </a:xfrm>
          <a:prstGeom prst="rect">
            <a:avLst/>
          </a:prstGeom>
          <a:noFill/>
          <a:ln w="9525">
            <a:solidFill>
              <a:srgbClr val="C00000"/>
            </a:solidFill>
            <a:miter lim="800000"/>
            <a:headEnd/>
            <a:tailEnd/>
          </a:ln>
        </p:spPr>
      </p:pic>
      <p:pic>
        <p:nvPicPr>
          <p:cNvPr id="21510" name="Picture 2" descr="D:\更换电脑\E\教研室资料\红十字会\照片1\祈福活动\2016.3.30清明节祈福活动\举牌照\重新曝光 29.jpg"/>
          <p:cNvPicPr>
            <a:picLocks noChangeAspect="1" noChangeArrowheads="1"/>
          </p:cNvPicPr>
          <p:nvPr/>
        </p:nvPicPr>
        <p:blipFill>
          <a:blip r:embed="rId2" cstate="print"/>
          <a:srcRect/>
          <a:stretch>
            <a:fillRect/>
          </a:stretch>
        </p:blipFill>
        <p:spPr bwMode="auto">
          <a:xfrm>
            <a:off x="5143504" y="1643056"/>
            <a:ext cx="1920300" cy="809382"/>
          </a:xfrm>
          <a:prstGeom prst="rect">
            <a:avLst/>
          </a:prstGeom>
          <a:noFill/>
          <a:ln w="9525">
            <a:solidFill>
              <a:srgbClr val="C00000"/>
            </a:solidFill>
            <a:miter lim="800000"/>
            <a:headEnd/>
            <a:tailEnd/>
          </a:ln>
        </p:spPr>
      </p:pic>
      <p:sp>
        <p:nvSpPr>
          <p:cNvPr id="13" name="矩形 12"/>
          <p:cNvSpPr/>
          <p:nvPr/>
        </p:nvSpPr>
        <p:spPr>
          <a:xfrm>
            <a:off x="691082" y="951865"/>
            <a:ext cx="6381248"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组织“清明，感恩和缅怀遗体器官捐献者”活动</a:t>
            </a:r>
            <a:endParaRPr lang="en-US" altLang="zh-CN" sz="2000" b="1" smtClean="0">
              <a:solidFill>
                <a:srgbClr val="9D1F33"/>
              </a:solidFill>
              <a:latin typeface="微软雅黑" panose="020B0503020204020204" pitchFamily="34" charset="-122"/>
              <a:ea typeface="微软雅黑" panose="020B0503020204020204" pitchFamily="34" charset="-122"/>
            </a:endParaRPr>
          </a:p>
        </p:txBody>
      </p:sp>
      <p:pic>
        <p:nvPicPr>
          <p:cNvPr id="29725" name="Picture 10" descr="C:\Documents and Settings\Administrator\桌面\白色版.png"/>
          <p:cNvPicPr>
            <a:picLocks noChangeAspect="1"/>
          </p:cNvPicPr>
          <p:nvPr/>
        </p:nvPicPr>
        <p:blipFill>
          <a:blip r:embed="rId3" cstate="print"/>
          <a:stretch>
            <a:fillRect/>
          </a:stretch>
        </p:blipFill>
        <p:spPr>
          <a:xfrm>
            <a:off x="6561411" y="51411"/>
            <a:ext cx="2547094" cy="508689"/>
          </a:xfrm>
          <a:prstGeom prst="rect">
            <a:avLst/>
          </a:prstGeom>
          <a:noFill/>
          <a:ln w="9525">
            <a:noFill/>
          </a:ln>
        </p:spPr>
      </p:pic>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5" name="矩形 14"/>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2214546" y="4743390"/>
            <a:ext cx="4000528" cy="338554"/>
          </a:xfrm>
          <a:prstGeom prst="rect">
            <a:avLst/>
          </a:prstGeom>
          <a:noFill/>
          <a:ln w="9525">
            <a:noFill/>
            <a:miter lim="800000"/>
          </a:ln>
        </p:spPr>
        <p:txBody>
          <a:bodyPr wrap="square">
            <a:spAutoFit/>
          </a:bodyPr>
          <a:lstStyle/>
          <a:p>
            <a:r>
              <a:rPr lang="zh-CN" altLang="en-US" sz="1600" b="1" smtClean="0">
                <a:solidFill>
                  <a:schemeClr val="bg1">
                    <a:lumMod val="95000"/>
                  </a:schemeClr>
                </a:solidFill>
                <a:latin typeface="微软雅黑" panose="020B0503020204020204" pitchFamily="34" charset="-122"/>
                <a:ea typeface="微软雅黑" panose="020B0503020204020204" pitchFamily="34" charset="-122"/>
              </a:rPr>
              <a:t>        敬重逝者，慰藉家属，教育学生</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214414" y="4000510"/>
            <a:ext cx="6286544"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1400" smtClean="0">
                <a:solidFill>
                  <a:schemeClr val="tx1">
                    <a:lumMod val="75000"/>
                    <a:lumOff val="25000"/>
                  </a:schemeClr>
                </a:solidFill>
                <a:latin typeface="微软雅黑" panose="020B0503020204020204" pitchFamily="34" charset="-122"/>
                <a:ea typeface="微软雅黑" panose="020B0503020204020204" pitchFamily="34" charset="-122"/>
              </a:rPr>
              <a:t>学生，遗体捐献者，教研室，学校领导，红十字会，共同参与</a:t>
            </a:r>
            <a:endParaRPr lang="en-US" altLang="zh-CN" sz="140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
          <p:cNvSpPr txBox="1"/>
          <p:nvPr/>
        </p:nvSpPr>
        <p:spPr>
          <a:xfrm>
            <a:off x="2786050" y="107315"/>
            <a:ext cx="3518913"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二、引导学生参与课堂外活动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9" name="矩形 18"/>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rPr>
              <a:t>3</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4" name="文本框 1"/>
          <p:cNvSpPr txBox="1"/>
          <p:nvPr/>
        </p:nvSpPr>
        <p:spPr>
          <a:xfrm>
            <a:off x="2786050" y="107315"/>
            <a:ext cx="223651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0" name="Picture 3" descr="D:\更换电脑\E\教研室资料\红十字会\照片1\祈福活动\2018缅怀活动\调整大小 教研室老师们与遗体捐献登记者.JPG"/>
          <p:cNvPicPr>
            <a:picLocks noChangeAspect="1" noChangeArrowheads="1"/>
          </p:cNvPicPr>
          <p:nvPr/>
        </p:nvPicPr>
        <p:blipFill>
          <a:blip r:embed="rId4" cstate="print"/>
          <a:srcRect/>
          <a:stretch>
            <a:fillRect/>
          </a:stretch>
        </p:blipFill>
        <p:spPr bwMode="auto">
          <a:xfrm>
            <a:off x="1643042" y="1928808"/>
            <a:ext cx="3208408" cy="1643074"/>
          </a:xfrm>
          <a:prstGeom prst="rect">
            <a:avLst/>
          </a:prstGeom>
          <a:noFill/>
          <a:ln>
            <a:solidFill>
              <a:srgbClr val="C00000"/>
            </a:solidFill>
          </a:ln>
        </p:spPr>
      </p:pic>
      <p:sp>
        <p:nvSpPr>
          <p:cNvPr id="25" name="矩形 24"/>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7" name="文本框 1"/>
          <p:cNvSpPr txBox="1"/>
          <p:nvPr/>
        </p:nvSpPr>
        <p:spPr>
          <a:xfrm>
            <a:off x="5286380" y="99938"/>
            <a:ext cx="223651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2" descr="D:\更换电脑\E\教研室资料\红十字会\照片1\160301青浦纪念会\调整大小 DSC_0068.JPG"/>
          <p:cNvPicPr>
            <a:picLocks noChangeAspect="1" noChangeArrowheads="1"/>
          </p:cNvPicPr>
          <p:nvPr/>
        </p:nvPicPr>
        <p:blipFill>
          <a:blip r:embed="rId1" cstate="print"/>
          <a:srcRect/>
          <a:stretch>
            <a:fillRect/>
          </a:stretch>
        </p:blipFill>
        <p:spPr bwMode="auto">
          <a:xfrm>
            <a:off x="6228185" y="3003798"/>
            <a:ext cx="1872208" cy="1128561"/>
          </a:xfrm>
          <a:prstGeom prst="rect">
            <a:avLst/>
          </a:prstGeom>
          <a:noFill/>
          <a:ln w="9525">
            <a:solidFill>
              <a:srgbClr val="9D1F33"/>
            </a:solidFill>
            <a:miter lim="800000"/>
            <a:headEnd/>
            <a:tailEnd/>
          </a:ln>
        </p:spPr>
      </p:pic>
      <p:sp>
        <p:nvSpPr>
          <p:cNvPr id="14" name="矩形 13"/>
          <p:cNvSpPr/>
          <p:nvPr/>
        </p:nvSpPr>
        <p:spPr>
          <a:xfrm>
            <a:off x="691082" y="794739"/>
            <a:ext cx="7452818"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参加上海市红会每年一度的“遗体器官捐</a:t>
            </a:r>
            <a:r>
              <a:rPr lang="zh-CN" altLang="en-US" sz="2000" b="1" dirty="0" smtClean="0">
                <a:solidFill>
                  <a:srgbClr val="9D1F33"/>
                </a:solidFill>
                <a:latin typeface="微软雅黑" panose="020B0503020204020204" pitchFamily="34" charset="-122"/>
                <a:ea typeface="微软雅黑" panose="020B0503020204020204" pitchFamily="34" charset="-122"/>
              </a:rPr>
              <a:t>献纪念日</a:t>
            </a:r>
            <a:r>
              <a:rPr lang="zh-CN" altLang="en-US" sz="2000" b="1" smtClean="0">
                <a:solidFill>
                  <a:srgbClr val="9D1F33"/>
                </a:solidFill>
                <a:latin typeface="微软雅黑" panose="020B0503020204020204" pitchFamily="34" charset="-122"/>
                <a:ea typeface="微软雅黑" panose="020B0503020204020204" pitchFamily="34" charset="-122"/>
              </a:rPr>
              <a:t>活动”</a:t>
            </a:r>
            <a:endParaRPr lang="en-US" altLang="zh-CN" sz="2000" b="1" dirty="0" smtClean="0">
              <a:solidFill>
                <a:srgbClr val="9D1F33"/>
              </a:solidFill>
              <a:latin typeface="微软雅黑" panose="020B0503020204020204" pitchFamily="34" charset="-122"/>
              <a:ea typeface="微软雅黑" panose="020B0503020204020204" pitchFamily="34" charset="-122"/>
            </a:endParaRPr>
          </a:p>
        </p:txBody>
      </p:sp>
      <p:pic>
        <p:nvPicPr>
          <p:cNvPr id="29725" name="Picture 10" descr="C:\Documents and Settings\Administrator\桌面\白色版.png"/>
          <p:cNvPicPr>
            <a:picLocks noChangeAspect="1"/>
          </p:cNvPicPr>
          <p:nvPr/>
        </p:nvPicPr>
        <p:blipFill>
          <a:blip r:embed="rId2" cstate="print"/>
          <a:stretch>
            <a:fillRect/>
          </a:stretch>
        </p:blipFill>
        <p:spPr>
          <a:xfrm>
            <a:off x="6561411" y="51411"/>
            <a:ext cx="2547094" cy="508689"/>
          </a:xfrm>
          <a:prstGeom prst="rect">
            <a:avLst/>
          </a:prstGeom>
          <a:noFill/>
          <a:ln w="9525">
            <a:noFill/>
          </a:ln>
        </p:spPr>
      </p:pic>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5" name="矩形 14"/>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2214546" y="4743390"/>
            <a:ext cx="4000528" cy="338554"/>
          </a:xfrm>
          <a:prstGeom prst="rect">
            <a:avLst/>
          </a:prstGeom>
          <a:noFill/>
          <a:ln w="9525">
            <a:noFill/>
            <a:miter lim="800000"/>
          </a:ln>
        </p:spPr>
        <p:txBody>
          <a:bodyPr wrap="square">
            <a:spAutoFit/>
          </a:bodyPr>
          <a:lstStyle/>
          <a:p>
            <a:r>
              <a:rPr lang="zh-CN" altLang="en-US" sz="1600" b="1" smtClean="0">
                <a:solidFill>
                  <a:schemeClr val="bg1">
                    <a:lumMod val="95000"/>
                  </a:schemeClr>
                </a:solidFill>
                <a:latin typeface="微软雅黑" panose="020B0503020204020204" pitchFamily="34" charset="-122"/>
                <a:ea typeface="微软雅黑" panose="020B0503020204020204" pitchFamily="34" charset="-122"/>
              </a:rPr>
              <a:t>        敬重逝者，慰藉家属，教育学生</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187624" y="4310975"/>
            <a:ext cx="407196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每年</a:t>
            </a:r>
            <a:r>
              <a:rPr kumimoji="0" lang="en-US" altLang="zh-CN"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3.1</a:t>
            </a:r>
            <a:r>
              <a:rPr kumimoji="0" lang="zh-CN" altLang="en-US"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日，教师带领学生参加“遗体捐献纪念日”活动</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6300192" y="4371950"/>
            <a:ext cx="2214578"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学生在活动中的“诗朗诵”</a:t>
            </a:r>
            <a:endParaRPr kumimoji="0" lang="zh-CN" altLang="zh-CN" sz="12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文本框 1"/>
          <p:cNvSpPr txBox="1"/>
          <p:nvPr/>
        </p:nvSpPr>
        <p:spPr>
          <a:xfrm>
            <a:off x="2786050" y="107315"/>
            <a:ext cx="3518913"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二、引导学生参与课堂外活动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0" name="矩形 19"/>
          <p:cNvSpPr/>
          <p:nvPr/>
        </p:nvSpPr>
        <p:spPr>
          <a:xfrm>
            <a:off x="10160" y="77155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4</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pic>
        <p:nvPicPr>
          <p:cNvPr id="21" name="Picture 9" descr="C:\Users\Administrator\Desktop\人体解剖学第一课（素材）\调整大小 学生给遗体捐献者献花.JPG"/>
          <p:cNvPicPr>
            <a:picLocks noChangeAspect="1"/>
          </p:cNvPicPr>
          <p:nvPr/>
        </p:nvPicPr>
        <p:blipFill>
          <a:blip r:embed="rId3" cstate="print"/>
          <a:stretch>
            <a:fillRect/>
          </a:stretch>
        </p:blipFill>
        <p:spPr>
          <a:xfrm>
            <a:off x="971599" y="2811958"/>
            <a:ext cx="1958230" cy="1300572"/>
          </a:xfrm>
          <a:prstGeom prst="rect">
            <a:avLst/>
          </a:prstGeom>
          <a:noFill/>
          <a:ln w="9525">
            <a:solidFill>
              <a:srgbClr val="9D1F33"/>
            </a:solidFill>
          </a:ln>
        </p:spPr>
      </p:pic>
      <p:sp>
        <p:nvSpPr>
          <p:cNvPr id="26" name="文本框 1"/>
          <p:cNvSpPr txBox="1"/>
          <p:nvPr/>
        </p:nvSpPr>
        <p:spPr>
          <a:xfrm>
            <a:off x="2786050" y="107315"/>
            <a:ext cx="3775394"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（二）引导学生参与课堂外活动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2" name="Picture 2" descr="D:\更换电脑\E\教研室资料\红十字会\照片1\2018纪念周活动\重新曝光 调整大小 DSC_0214.JPG"/>
          <p:cNvPicPr>
            <a:picLocks noChangeAspect="1" noChangeArrowheads="1"/>
          </p:cNvPicPr>
          <p:nvPr/>
        </p:nvPicPr>
        <p:blipFill>
          <a:blip r:embed="rId4" cstate="print"/>
          <a:srcRect/>
          <a:stretch>
            <a:fillRect/>
          </a:stretch>
        </p:blipFill>
        <p:spPr bwMode="auto">
          <a:xfrm>
            <a:off x="3563889" y="2931790"/>
            <a:ext cx="2025755" cy="1164187"/>
          </a:xfrm>
          <a:prstGeom prst="rect">
            <a:avLst/>
          </a:prstGeom>
          <a:noFill/>
          <a:ln>
            <a:solidFill>
              <a:srgbClr val="C00000"/>
            </a:solidFill>
          </a:ln>
        </p:spPr>
      </p:pic>
      <p:sp>
        <p:nvSpPr>
          <p:cNvPr id="27" name="矩形 26"/>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9" name="文本框 1"/>
          <p:cNvSpPr txBox="1"/>
          <p:nvPr/>
        </p:nvSpPr>
        <p:spPr>
          <a:xfrm>
            <a:off x="5286380" y="99938"/>
            <a:ext cx="223651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30" name="矩形 29"/>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pic>
        <p:nvPicPr>
          <p:cNvPr id="23" name="Picture 8" descr="C:\Users\Administrator\Desktop\人体解剖学第一课（素材）\调整大小 上海市遗体捐献文化园.JPG"/>
          <p:cNvPicPr>
            <a:picLocks noChangeAspect="1"/>
          </p:cNvPicPr>
          <p:nvPr/>
        </p:nvPicPr>
        <p:blipFill>
          <a:blip r:embed="rId5" cstate="print"/>
          <a:stretch>
            <a:fillRect/>
          </a:stretch>
        </p:blipFill>
        <p:spPr>
          <a:xfrm>
            <a:off x="971600" y="1491630"/>
            <a:ext cx="1958230" cy="1137883"/>
          </a:xfrm>
          <a:prstGeom prst="rect">
            <a:avLst/>
          </a:prstGeom>
          <a:noFill/>
          <a:ln w="9525">
            <a:solidFill>
              <a:srgbClr val="C00000"/>
            </a:solidFill>
          </a:ln>
        </p:spPr>
      </p:pic>
      <p:pic>
        <p:nvPicPr>
          <p:cNvPr id="24" name="图片 6" descr="调整大小 DSC_0124.JPG"/>
          <p:cNvPicPr>
            <a:picLocks noChangeAspect="1"/>
          </p:cNvPicPr>
          <p:nvPr/>
        </p:nvPicPr>
        <p:blipFill>
          <a:blip r:embed="rId6" cstate="print"/>
          <a:stretch>
            <a:fillRect/>
          </a:stretch>
        </p:blipFill>
        <p:spPr>
          <a:xfrm>
            <a:off x="3563889" y="1491631"/>
            <a:ext cx="2022690" cy="1217836"/>
          </a:xfrm>
          <a:prstGeom prst="rect">
            <a:avLst/>
          </a:prstGeom>
          <a:noFill/>
          <a:ln w="9525">
            <a:solidFill>
              <a:srgbClr val="C00000"/>
            </a:solidFill>
          </a:ln>
        </p:spPr>
      </p:pic>
      <p:pic>
        <p:nvPicPr>
          <p:cNvPr id="1026" name="Picture 2" descr="D:\更换电脑\E\教研室资料\红十字会\照片1\上海青浦福寿园的集体纪念碑\调整大小 64824673765761950.jpg"/>
          <p:cNvPicPr>
            <a:picLocks noChangeAspect="1" noChangeArrowheads="1"/>
          </p:cNvPicPr>
          <p:nvPr/>
        </p:nvPicPr>
        <p:blipFill>
          <a:blip r:embed="rId7" cstate="print"/>
          <a:srcRect/>
          <a:stretch>
            <a:fillRect/>
          </a:stretch>
        </p:blipFill>
        <p:spPr bwMode="auto">
          <a:xfrm>
            <a:off x="6228184" y="1491631"/>
            <a:ext cx="1823180" cy="1215453"/>
          </a:xfrm>
          <a:prstGeom prst="rect">
            <a:avLst/>
          </a:prstGeom>
          <a:noFill/>
          <a:ln>
            <a:solidFill>
              <a:srgbClr val="C00000"/>
            </a:solidFill>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91082" y="794739"/>
            <a:ext cx="7452818"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sym typeface="+mn-ea"/>
              </a:rPr>
              <a:t>敬畏 </a:t>
            </a:r>
            <a:r>
              <a:rPr lang="en-US" altLang="zh-CN" sz="2000" b="1" smtClean="0">
                <a:solidFill>
                  <a:srgbClr val="9D1F33"/>
                </a:solidFill>
                <a:latin typeface="微软雅黑" panose="020B0503020204020204" pitchFamily="34" charset="-122"/>
                <a:ea typeface="微软雅黑" panose="020B0503020204020204" pitchFamily="34" charset="-122"/>
                <a:sym typeface="+mn-ea"/>
              </a:rPr>
              <a:t>● </a:t>
            </a:r>
            <a:r>
              <a:rPr lang="zh-CN" altLang="en-US" sz="2000" b="1" smtClean="0">
                <a:solidFill>
                  <a:srgbClr val="9D1F33"/>
                </a:solidFill>
                <a:latin typeface="微软雅黑" panose="020B0503020204020204" pitchFamily="34" charset="-122"/>
                <a:ea typeface="微软雅黑" panose="020B0503020204020204" pitchFamily="34" charset="-122"/>
              </a:rPr>
              <a:t>生命 </a:t>
            </a:r>
            <a:r>
              <a:rPr lang="en-US" altLang="zh-CN" sz="2000" b="1" smtClean="0">
                <a:solidFill>
                  <a:srgbClr val="9D1F33"/>
                </a:solidFill>
                <a:latin typeface="微软雅黑" panose="020B0503020204020204" pitchFamily="34" charset="-122"/>
                <a:ea typeface="微软雅黑" panose="020B0503020204020204" pitchFamily="34" charset="-122"/>
              </a:rPr>
              <a:t>●</a:t>
            </a:r>
            <a:r>
              <a:rPr lang="en-US" altLang="zh-CN" sz="2000" b="1" smtClean="0">
                <a:solidFill>
                  <a:srgbClr val="9D1F33"/>
                </a:solidFill>
                <a:latin typeface="微软雅黑" panose="020B0503020204020204" pitchFamily="34" charset="-122"/>
                <a:ea typeface="微软雅黑" panose="020B0503020204020204" pitchFamily="34" charset="-122"/>
                <a:sym typeface="+mn-ea"/>
              </a:rPr>
              <a:t> </a:t>
            </a:r>
            <a:r>
              <a:rPr lang="zh-CN" altLang="en-US" sz="2000" b="1" smtClean="0">
                <a:solidFill>
                  <a:srgbClr val="9D1F33"/>
                </a:solidFill>
                <a:latin typeface="微软雅黑" panose="020B0503020204020204" pitchFamily="34" charset="-122"/>
                <a:ea typeface="微软雅黑" panose="020B0503020204020204" pitchFamily="34" charset="-122"/>
              </a:rPr>
              <a:t>人文</a:t>
            </a: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解剖绘图大赛</a:t>
            </a:r>
            <a:endParaRPr lang="en-US" altLang="zh-CN" sz="2000" b="1" dirty="0" smtClean="0">
              <a:solidFill>
                <a:srgbClr val="9D1F33"/>
              </a:solidFill>
              <a:latin typeface="微软雅黑" panose="020B0503020204020204" pitchFamily="34" charset="-122"/>
              <a:ea typeface="微软雅黑" panose="020B0503020204020204" pitchFamily="34" charset="-122"/>
            </a:endParaRPr>
          </a:p>
        </p:txBody>
      </p:sp>
      <p:pic>
        <p:nvPicPr>
          <p:cNvPr id="29725"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5" name="矩形 14"/>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2214546" y="4743390"/>
            <a:ext cx="4000528" cy="338554"/>
          </a:xfrm>
          <a:prstGeom prst="rect">
            <a:avLst/>
          </a:prstGeom>
          <a:noFill/>
          <a:ln w="9525">
            <a:noFill/>
            <a:miter lim="800000"/>
          </a:ln>
        </p:spPr>
        <p:txBody>
          <a:bodyPr wrap="square">
            <a:spAutoFit/>
          </a:bodyPr>
          <a:lstStyle/>
          <a:p>
            <a:pPr algn="ctr"/>
            <a:r>
              <a:rPr lang="zh-CN" altLang="en-US" sz="1600" b="1" smtClean="0">
                <a:solidFill>
                  <a:schemeClr val="bg1">
                    <a:lumMod val="95000"/>
                  </a:schemeClr>
                </a:solidFill>
                <a:latin typeface="微软雅黑" panose="020B0503020204020204" pitchFamily="34" charset="-122"/>
                <a:ea typeface="微软雅黑" panose="020B0503020204020204" pitchFamily="34" charset="-122"/>
              </a:rPr>
              <a:t>敬畏 </a:t>
            </a:r>
            <a:r>
              <a:rPr lang="en-US" altLang="zh-CN" sz="1600" b="1"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1600" b="1" smtClean="0">
                <a:solidFill>
                  <a:schemeClr val="bg1">
                    <a:lumMod val="95000"/>
                  </a:schemeClr>
                </a:solidFill>
                <a:latin typeface="微软雅黑" panose="020B0503020204020204" pitchFamily="34" charset="-122"/>
                <a:ea typeface="微软雅黑" panose="020B0503020204020204" pitchFamily="34" charset="-122"/>
              </a:rPr>
              <a:t>生命 </a:t>
            </a:r>
            <a:r>
              <a:rPr lang="en-US" altLang="zh-CN" sz="1600" b="1"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1600" b="1" smtClean="0">
                <a:solidFill>
                  <a:schemeClr val="bg1">
                    <a:lumMod val="95000"/>
                  </a:schemeClr>
                </a:solidFill>
                <a:latin typeface="微软雅黑" panose="020B0503020204020204" pitchFamily="34" charset="-122"/>
                <a:ea typeface="微软雅黑" panose="020B0503020204020204" pitchFamily="34" charset="-122"/>
              </a:rPr>
              <a:t>人文</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文本框 1"/>
          <p:cNvSpPr txBox="1"/>
          <p:nvPr/>
        </p:nvSpPr>
        <p:spPr>
          <a:xfrm>
            <a:off x="2786050" y="107315"/>
            <a:ext cx="3518913"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二、引导学生参与课堂外活动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0" name="矩形 19"/>
          <p:cNvSpPr/>
          <p:nvPr/>
        </p:nvSpPr>
        <p:spPr>
          <a:xfrm>
            <a:off x="10160" y="771550"/>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5</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6" name="文本框 1"/>
          <p:cNvSpPr txBox="1"/>
          <p:nvPr/>
        </p:nvSpPr>
        <p:spPr>
          <a:xfrm>
            <a:off x="2786050" y="107315"/>
            <a:ext cx="3775394"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（二）引导学生参与课堂外活动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7" name="矩形 26"/>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9" name="文本框 1"/>
          <p:cNvSpPr txBox="1"/>
          <p:nvPr/>
        </p:nvSpPr>
        <p:spPr>
          <a:xfrm>
            <a:off x="5286380" y="99938"/>
            <a:ext cx="223651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（三）课堂外活动</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30" name="矩形 29"/>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pic>
        <p:nvPicPr>
          <p:cNvPr id="33794" name="Picture 2"/>
          <p:cNvPicPr>
            <a:picLocks noChangeAspect="1" noChangeArrowheads="1"/>
          </p:cNvPicPr>
          <p:nvPr/>
        </p:nvPicPr>
        <p:blipFill>
          <a:blip r:embed="rId2" cstate="print"/>
          <a:srcRect/>
          <a:stretch>
            <a:fillRect/>
          </a:stretch>
        </p:blipFill>
        <p:spPr bwMode="auto">
          <a:xfrm>
            <a:off x="1285852" y="1714494"/>
            <a:ext cx="1871200" cy="2667219"/>
          </a:xfrm>
          <a:prstGeom prst="rect">
            <a:avLst/>
          </a:prstGeom>
          <a:noFill/>
          <a:ln w="9525">
            <a:solidFill>
              <a:srgbClr val="9D1F33"/>
            </a:solidFill>
            <a:miter lim="800000"/>
            <a:headEnd/>
            <a:tailEnd/>
          </a:ln>
          <a:effectLst/>
        </p:spPr>
      </p:pic>
      <p:pic>
        <p:nvPicPr>
          <p:cNvPr id="2" name="Picture 3"/>
          <p:cNvPicPr>
            <a:picLocks noChangeAspect="1" noChangeArrowheads="1"/>
          </p:cNvPicPr>
          <p:nvPr/>
        </p:nvPicPr>
        <p:blipFill>
          <a:blip r:embed="rId3" cstate="print"/>
          <a:srcRect/>
          <a:stretch>
            <a:fillRect/>
          </a:stretch>
        </p:blipFill>
        <p:spPr bwMode="auto">
          <a:xfrm>
            <a:off x="6000760" y="1710042"/>
            <a:ext cx="2071702" cy="2647640"/>
          </a:xfrm>
          <a:prstGeom prst="rect">
            <a:avLst/>
          </a:prstGeom>
          <a:noFill/>
          <a:ln w="9525">
            <a:solidFill>
              <a:srgbClr val="9D1F33"/>
            </a:solidFill>
            <a:miter lim="800000"/>
            <a:headEnd/>
            <a:tailEnd/>
          </a:ln>
          <a:effectLst/>
        </p:spPr>
      </p:pic>
      <p:pic>
        <p:nvPicPr>
          <p:cNvPr id="4" name="Picture 4"/>
          <p:cNvPicPr>
            <a:picLocks noChangeAspect="1" noChangeArrowheads="1"/>
          </p:cNvPicPr>
          <p:nvPr/>
        </p:nvPicPr>
        <p:blipFill>
          <a:blip r:embed="rId4" cstate="print"/>
          <a:srcRect/>
          <a:stretch>
            <a:fillRect/>
          </a:stretch>
        </p:blipFill>
        <p:spPr bwMode="auto">
          <a:xfrm>
            <a:off x="3714744" y="1714494"/>
            <a:ext cx="1714512" cy="2639853"/>
          </a:xfrm>
          <a:prstGeom prst="rect">
            <a:avLst/>
          </a:prstGeom>
          <a:noFill/>
          <a:ln w="9525">
            <a:solidFill>
              <a:srgbClr val="9D1F33"/>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1921510" y="1913492"/>
            <a:ext cx="6236474" cy="2372770"/>
            <a:chOff x="467544" y="2935923"/>
            <a:chExt cx="6364498" cy="2404834"/>
          </a:xfrm>
        </p:grpSpPr>
        <p:sp>
          <p:nvSpPr>
            <p:cNvPr id="13" name="矩形 12"/>
            <p:cNvSpPr/>
            <p:nvPr/>
          </p:nvSpPr>
          <p:spPr>
            <a:xfrm>
              <a:off x="1116746" y="2981959"/>
              <a:ext cx="5044783" cy="3431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遗</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体捐献文化走</a:t>
              </a: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廊</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058214" y="4989081"/>
              <a:ext cx="5773828" cy="351676"/>
            </a:xfrm>
            <a:prstGeom prst="rect">
              <a:avLst/>
            </a:prstGeom>
          </p:spPr>
          <p:txBody>
            <a:bodyPr wrap="square">
              <a:spAutoFit/>
            </a:bodyPr>
            <a:lstStyle/>
            <a:p>
              <a:pPr lvl="0" rtl="0">
                <a:defRPr/>
              </a:pP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心路</a:t>
              </a: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（学生心得体会摘录）</a:t>
              </a:r>
              <a:endParaRPr kumimoji="0" lang="zh-CN" altLang="en-US" sz="16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1043841" y="4471917"/>
              <a:ext cx="3732502" cy="352716"/>
            </a:xfrm>
            <a:prstGeom prst="rect">
              <a:avLst/>
            </a:prstGeom>
          </p:spPr>
          <p:txBody>
            <a:bodyPr wrap="square">
              <a:spAutoFit/>
            </a:bodyPr>
            <a:lstStyle/>
            <a:p>
              <a:pPr lvl="0" rtl="0">
                <a:defRPr/>
              </a:pP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rPr>
                <a:t>大体老师纪念馆</a:t>
              </a: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课程网站</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a:t>
              </a:r>
              <a:endPar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 name="组合 3"/>
            <p:cNvGrpSpPr/>
            <p:nvPr/>
          </p:nvGrpSpPr>
          <p:grpSpPr>
            <a:xfrm>
              <a:off x="467544" y="2935923"/>
              <a:ext cx="432000" cy="432000"/>
              <a:chOff x="467544" y="2935923"/>
              <a:chExt cx="432000" cy="432000"/>
            </a:xfrm>
          </p:grpSpPr>
          <p:sp>
            <p:nvSpPr>
              <p:cNvPr id="31" name="矩形 30"/>
              <p:cNvSpPr/>
              <p:nvPr/>
            </p:nvSpPr>
            <p:spPr bwMode="auto">
              <a:xfrm>
                <a:off x="467544" y="2935923"/>
                <a:ext cx="431826" cy="431789"/>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grpSp>
            <p:nvGrpSpPr>
              <p:cNvPr id="4" name="组合 2"/>
              <p:cNvGrpSpPr/>
              <p:nvPr/>
            </p:nvGrpSpPr>
            <p:grpSpPr>
              <a:xfrm>
                <a:off x="527738" y="3050757"/>
                <a:ext cx="283075" cy="230257"/>
                <a:chOff x="7238865" y="5195923"/>
                <a:chExt cx="735640" cy="598380"/>
              </a:xfrm>
            </p:grpSpPr>
            <p:sp>
              <p:nvSpPr>
                <p:cNvPr id="29718" name="Freeform 86"/>
                <p:cNvSpPr>
                  <a:spLocks noEditPoints="1"/>
                </p:cNvSpPr>
                <p:nvPr/>
              </p:nvSpPr>
              <p:spPr>
                <a:xfrm>
                  <a:off x="7238865" y="5254283"/>
                  <a:ext cx="537134" cy="540020"/>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9719" name="Freeform 88"/>
                <p:cNvSpPr>
                  <a:spLocks noEditPoints="1"/>
                </p:cNvSpPr>
                <p:nvPr/>
              </p:nvSpPr>
              <p:spPr>
                <a:xfrm>
                  <a:off x="7702046" y="5195923"/>
                  <a:ext cx="272459" cy="293354"/>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grpSp>
        </p:grpSp>
        <p:grpSp>
          <p:nvGrpSpPr>
            <p:cNvPr id="5" name="组合 34"/>
            <p:cNvGrpSpPr/>
            <p:nvPr/>
          </p:nvGrpSpPr>
          <p:grpSpPr>
            <a:xfrm>
              <a:off x="467544" y="3460900"/>
              <a:ext cx="431826" cy="431789"/>
              <a:chOff x="467496" y="2816913"/>
              <a:chExt cx="431826" cy="431789"/>
            </a:xfrm>
          </p:grpSpPr>
          <p:sp>
            <p:nvSpPr>
              <p:cNvPr id="36" name="矩形 35"/>
              <p:cNvSpPr/>
              <p:nvPr/>
            </p:nvSpPr>
            <p:spPr bwMode="auto">
              <a:xfrm>
                <a:off x="467496" y="2816913"/>
                <a:ext cx="431826" cy="431789"/>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grpSp>
            <p:nvGrpSpPr>
              <p:cNvPr id="6" name="组合 36"/>
              <p:cNvGrpSpPr/>
              <p:nvPr/>
            </p:nvGrpSpPr>
            <p:grpSpPr>
              <a:xfrm>
                <a:off x="527738" y="2980992"/>
                <a:ext cx="283075" cy="230254"/>
                <a:chOff x="7238865" y="5014602"/>
                <a:chExt cx="735640" cy="598370"/>
              </a:xfrm>
            </p:grpSpPr>
            <p:sp>
              <p:nvSpPr>
                <p:cNvPr id="29714" name="Freeform 86"/>
                <p:cNvSpPr>
                  <a:spLocks noEditPoints="1"/>
                </p:cNvSpPr>
                <p:nvPr/>
              </p:nvSpPr>
              <p:spPr>
                <a:xfrm>
                  <a:off x="7238865" y="5072953"/>
                  <a:ext cx="537134" cy="540019"/>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9715" name="Freeform 88"/>
                <p:cNvSpPr>
                  <a:spLocks noEditPoints="1"/>
                </p:cNvSpPr>
                <p:nvPr/>
              </p:nvSpPr>
              <p:spPr>
                <a:xfrm>
                  <a:off x="7702045" y="5014602"/>
                  <a:ext cx="272460" cy="293355"/>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grpSp>
        </p:grpSp>
        <p:grpSp>
          <p:nvGrpSpPr>
            <p:cNvPr id="7" name="组合 39"/>
            <p:cNvGrpSpPr/>
            <p:nvPr/>
          </p:nvGrpSpPr>
          <p:grpSpPr>
            <a:xfrm>
              <a:off x="467544" y="3965094"/>
              <a:ext cx="431826" cy="431789"/>
              <a:chOff x="467496" y="2709624"/>
              <a:chExt cx="431826" cy="431789"/>
            </a:xfrm>
          </p:grpSpPr>
          <p:sp>
            <p:nvSpPr>
              <p:cNvPr id="41" name="矩形 40"/>
              <p:cNvSpPr/>
              <p:nvPr/>
            </p:nvSpPr>
            <p:spPr bwMode="auto">
              <a:xfrm>
                <a:off x="467496" y="2709624"/>
                <a:ext cx="431826" cy="431789"/>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grpSp>
            <p:nvGrpSpPr>
              <p:cNvPr id="8" name="组合 41"/>
              <p:cNvGrpSpPr/>
              <p:nvPr/>
            </p:nvGrpSpPr>
            <p:grpSpPr>
              <a:xfrm>
                <a:off x="527738" y="2824247"/>
                <a:ext cx="283075" cy="230258"/>
                <a:chOff x="7238865" y="4607281"/>
                <a:chExt cx="735640" cy="598383"/>
              </a:xfrm>
            </p:grpSpPr>
            <p:sp>
              <p:nvSpPr>
                <p:cNvPr id="29710" name="Freeform 86"/>
                <p:cNvSpPr>
                  <a:spLocks noEditPoints="1"/>
                </p:cNvSpPr>
                <p:nvPr/>
              </p:nvSpPr>
              <p:spPr>
                <a:xfrm>
                  <a:off x="7238865" y="4665645"/>
                  <a:ext cx="537134" cy="540019"/>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29711" name="Freeform 88"/>
                <p:cNvSpPr>
                  <a:spLocks noEditPoints="1"/>
                </p:cNvSpPr>
                <p:nvPr/>
              </p:nvSpPr>
              <p:spPr>
                <a:xfrm>
                  <a:off x="7702045" y="4607281"/>
                  <a:ext cx="272460" cy="293355"/>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grpSp>
        </p:grpSp>
      </p:grpSp>
      <p:sp>
        <p:nvSpPr>
          <p:cNvPr id="29" name="矩形 28"/>
          <p:cNvSpPr/>
          <p:nvPr/>
        </p:nvSpPr>
        <p:spPr>
          <a:xfrm>
            <a:off x="2500298" y="2947576"/>
            <a:ext cx="3837105" cy="338554"/>
          </a:xfrm>
          <a:prstGeom prst="rect">
            <a:avLst/>
          </a:prstGeom>
        </p:spPr>
        <p:txBody>
          <a:bodyPr wrap="square">
            <a:spAutoFit/>
          </a:bodyPr>
          <a:lstStyle/>
          <a:p>
            <a:pPr rtl="0">
              <a:defRPr/>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大爱</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“遗体捐献者纪念园”</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bwMode="auto">
          <a:xfrm>
            <a:off x="1884701" y="3429006"/>
            <a:ext cx="461719" cy="428654"/>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32" name="Freeform 86"/>
          <p:cNvSpPr>
            <a:spLocks noEditPoints="1"/>
          </p:cNvSpPr>
          <p:nvPr/>
        </p:nvSpPr>
        <p:spPr>
          <a:xfrm>
            <a:off x="1943732" y="3564259"/>
            <a:ext cx="220998" cy="206291"/>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33" name="Freeform 88"/>
          <p:cNvSpPr>
            <a:spLocks noEditPoints="1"/>
          </p:cNvSpPr>
          <p:nvPr/>
        </p:nvSpPr>
        <p:spPr>
          <a:xfrm>
            <a:off x="2118378" y="3542100"/>
            <a:ext cx="112101" cy="112063"/>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sp>
        <p:nvSpPr>
          <p:cNvPr id="34" name="矩形 33"/>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38" name="矩形 37"/>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9" name="文本框 1"/>
          <p:cNvSpPr txBox="1"/>
          <p:nvPr/>
        </p:nvSpPr>
        <p:spPr>
          <a:xfrm>
            <a:off x="5000628" y="99938"/>
            <a:ext cx="300595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（四）课程思政环境建设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40" name="矩形 39"/>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5" name="矩形 34"/>
          <p:cNvSpPr/>
          <p:nvPr/>
        </p:nvSpPr>
        <p:spPr>
          <a:xfrm>
            <a:off x="214282" y="928676"/>
            <a:ext cx="3952356"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遗体捐献文化环境建设</a:t>
            </a:r>
            <a:endParaRPr lang="en-US" altLang="zh-CN" sz="2000" b="1" dirty="0" smtClean="0">
              <a:solidFill>
                <a:srgbClr val="9D1F33"/>
              </a:solidFill>
              <a:latin typeface="微软雅黑" panose="020B0503020204020204" pitchFamily="34" charset="-122"/>
              <a:ea typeface="微软雅黑" panose="020B0503020204020204" pitchFamily="34" charset="-122"/>
            </a:endParaRPr>
          </a:p>
        </p:txBody>
      </p:sp>
      <p:sp>
        <p:nvSpPr>
          <p:cNvPr id="42" name="矩形 41"/>
          <p:cNvSpPr/>
          <p:nvPr/>
        </p:nvSpPr>
        <p:spPr>
          <a:xfrm>
            <a:off x="2571736" y="2447510"/>
            <a:ext cx="2646878" cy="338554"/>
          </a:xfrm>
          <a:prstGeom prst="rect">
            <a:avLst/>
          </a:prstGeom>
        </p:spPr>
        <p:txBody>
          <a:bodyPr wrap="non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我校师生遗体捐献者纪念墙</a:t>
            </a: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bwMode="auto">
          <a:xfrm>
            <a:off x="1928794" y="3929072"/>
            <a:ext cx="423140" cy="426032"/>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sp>
        <p:nvSpPr>
          <p:cNvPr id="44" name="Freeform 86"/>
          <p:cNvSpPr>
            <a:spLocks noEditPoints="1"/>
          </p:cNvSpPr>
          <p:nvPr/>
        </p:nvSpPr>
        <p:spPr>
          <a:xfrm>
            <a:off x="1987824" y="4113113"/>
            <a:ext cx="202532" cy="205029"/>
          </a:xfrm>
          <a:custGeom>
            <a:avLst/>
            <a:gdLst>
              <a:gd name="txL" fmla="*/ 0 w 292"/>
              <a:gd name="txT" fmla="*/ 0 h 294"/>
              <a:gd name="txR" fmla="*/ 292 w 292"/>
              <a:gd name="txB" fmla="*/ 294 h 2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alpha val="100000"/>
            </a:srgbClr>
          </a:solidFill>
          <a:ln w="9525">
            <a:noFill/>
          </a:ln>
        </p:spPr>
        <p:txBody>
          <a:bodyPr/>
          <a:lstStyle/>
          <a:p>
            <a:endParaRPr lang="zh-CN" altLang="en-US"/>
          </a:p>
        </p:txBody>
      </p:sp>
      <p:sp>
        <p:nvSpPr>
          <p:cNvPr id="45" name="Freeform 88"/>
          <p:cNvSpPr>
            <a:spLocks noEditPoints="1"/>
          </p:cNvSpPr>
          <p:nvPr/>
        </p:nvSpPr>
        <p:spPr>
          <a:xfrm>
            <a:off x="2162471" y="4090955"/>
            <a:ext cx="102734" cy="111378"/>
          </a:xfrm>
          <a:custGeom>
            <a:avLst/>
            <a:gdLst>
              <a:gd name="txL" fmla="*/ 0 w 148"/>
              <a:gd name="txT" fmla="*/ 0 h 160"/>
              <a:gd name="txR" fmla="*/ 148 w 148"/>
              <a:gd name="txB" fmla="*/ 160 h 1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alpha val="100000"/>
            </a:srgbClr>
          </a:solidFill>
          <a:ln w="9525">
            <a:noFill/>
          </a:ln>
        </p:spPr>
        <p:txBody>
          <a:bodyPr/>
          <a:lstStyle/>
          <a:p>
            <a:endParaRPr lang="zh-CN" alt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1" cstate="print"/>
          <a:srcRect/>
          <a:stretch>
            <a:fillRect/>
          </a:stretch>
        </p:blipFill>
        <p:spPr bwMode="auto">
          <a:xfrm>
            <a:off x="6031230" y="951865"/>
            <a:ext cx="2222500" cy="1243965"/>
          </a:xfrm>
          <a:prstGeom prst="rect">
            <a:avLst/>
          </a:prstGeom>
          <a:noFill/>
          <a:ln w="9525">
            <a:solidFill>
              <a:schemeClr val="accent2"/>
            </a:solidFill>
            <a:miter lim="800000"/>
            <a:headEnd/>
            <a:tailEnd/>
          </a:ln>
        </p:spPr>
      </p:pic>
      <p:pic>
        <p:nvPicPr>
          <p:cNvPr id="26630" name="Picture 10" descr="D:\更换电脑\E\教研室资料\教研室照片\走廊\重新曝光 调整大小 遗体捐献文化走廊11.JPG"/>
          <p:cNvPicPr>
            <a:picLocks noChangeAspect="1" noChangeArrowheads="1"/>
          </p:cNvPicPr>
          <p:nvPr/>
        </p:nvPicPr>
        <p:blipFill>
          <a:blip r:embed="rId2" cstate="print"/>
          <a:srcRect/>
          <a:stretch>
            <a:fillRect/>
          </a:stretch>
        </p:blipFill>
        <p:spPr bwMode="auto">
          <a:xfrm>
            <a:off x="905194" y="1962150"/>
            <a:ext cx="2452360" cy="1619764"/>
          </a:xfrm>
          <a:prstGeom prst="rect">
            <a:avLst/>
          </a:prstGeom>
          <a:noFill/>
          <a:ln w="9525">
            <a:solidFill>
              <a:schemeClr val="accent2"/>
            </a:solidFill>
            <a:miter lim="800000"/>
            <a:headEnd/>
            <a:tailEnd/>
          </a:ln>
        </p:spPr>
      </p:pic>
      <p:pic>
        <p:nvPicPr>
          <p:cNvPr id="26631" name="Picture 2" descr="D:\更换电脑\E\教研室资料\教研室照片\遗体捐献文化走廊\调整大小 重新曝光 DSC_0027.JPG"/>
          <p:cNvPicPr>
            <a:picLocks noChangeAspect="1" noChangeArrowheads="1"/>
          </p:cNvPicPr>
          <p:nvPr/>
        </p:nvPicPr>
        <p:blipFill>
          <a:blip r:embed="rId3" cstate="print"/>
          <a:srcRect/>
          <a:stretch>
            <a:fillRect/>
          </a:stretch>
        </p:blipFill>
        <p:spPr bwMode="auto">
          <a:xfrm>
            <a:off x="4016682" y="1962150"/>
            <a:ext cx="1353803" cy="1824046"/>
          </a:xfrm>
          <a:prstGeom prst="rect">
            <a:avLst/>
          </a:prstGeom>
          <a:noFill/>
          <a:ln w="9525">
            <a:solidFill>
              <a:schemeClr val="accent2"/>
            </a:solidFill>
            <a:miter lim="800000"/>
            <a:headEnd/>
            <a:tailEnd/>
          </a:ln>
        </p:spPr>
      </p:pic>
      <p:pic>
        <p:nvPicPr>
          <p:cNvPr id="26632" name="Picture 9" descr="D:\更换电脑\E\教研室资料\教研室照片\896767108885670822.jpg"/>
          <p:cNvPicPr>
            <a:picLocks noChangeAspect="1" noChangeArrowheads="1"/>
          </p:cNvPicPr>
          <p:nvPr/>
        </p:nvPicPr>
        <p:blipFill>
          <a:blip r:embed="rId4" cstate="print"/>
          <a:srcRect/>
          <a:stretch>
            <a:fillRect/>
          </a:stretch>
        </p:blipFill>
        <p:spPr bwMode="auto">
          <a:xfrm>
            <a:off x="6031043" y="2714626"/>
            <a:ext cx="2413821" cy="1290638"/>
          </a:xfrm>
          <a:prstGeom prst="rect">
            <a:avLst/>
          </a:prstGeom>
          <a:noFill/>
          <a:ln w="9525">
            <a:solidFill>
              <a:schemeClr val="accent2"/>
            </a:solidFill>
            <a:miter lim="800000"/>
            <a:headEnd/>
            <a:tailEnd/>
          </a:ln>
        </p:spPr>
      </p:pic>
      <p:sp>
        <p:nvSpPr>
          <p:cNvPr id="26633" name="Text Box 2"/>
          <p:cNvSpPr txBox="1">
            <a:spLocks noChangeArrowheads="1"/>
          </p:cNvSpPr>
          <p:nvPr/>
        </p:nvSpPr>
        <p:spPr bwMode="auto">
          <a:xfrm>
            <a:off x="6357950" y="2285998"/>
            <a:ext cx="2232025" cy="319405"/>
          </a:xfrm>
          <a:prstGeom prst="rect">
            <a:avLst/>
          </a:prstGeom>
          <a:noFill/>
          <a:ln w="9525">
            <a:noFill/>
            <a:miter lim="800000"/>
          </a:ln>
        </p:spPr>
        <p:txBody>
          <a:bodyPr>
            <a:spAutoFit/>
          </a:bodyPr>
          <a:lstStyle/>
          <a:p>
            <a:pPr algn="l">
              <a:spcBef>
                <a:spcPct val="50000"/>
              </a:spcBef>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滚动播放的电</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rPr>
              <a:t>视屏</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6634" name="Text Box 2"/>
          <p:cNvSpPr txBox="1">
            <a:spLocks noChangeArrowheads="1"/>
          </p:cNvSpPr>
          <p:nvPr/>
        </p:nvSpPr>
        <p:spPr bwMode="auto">
          <a:xfrm>
            <a:off x="6031231" y="4143387"/>
            <a:ext cx="2398421" cy="307777"/>
          </a:xfrm>
          <a:prstGeom prst="rect">
            <a:avLst/>
          </a:prstGeom>
          <a:noFill/>
          <a:ln w="9525">
            <a:noFill/>
            <a:miter lim="800000"/>
          </a:ln>
        </p:spPr>
        <p:txBody>
          <a:bodyPr wrap="square">
            <a:spAutoFit/>
          </a:bodyPr>
          <a:lstStyle/>
          <a:p>
            <a:pPr algn="ctr">
              <a:spcBef>
                <a:spcPct val="50000"/>
              </a:spcBef>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mn-ea"/>
              </a:rPr>
              <a:t>“解剖学第一课”展板</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6635" name="Text Box 2"/>
          <p:cNvSpPr txBox="1">
            <a:spLocks noChangeArrowheads="1"/>
          </p:cNvSpPr>
          <p:nvPr/>
        </p:nvSpPr>
        <p:spPr bwMode="auto">
          <a:xfrm>
            <a:off x="1785918" y="4071948"/>
            <a:ext cx="2449512" cy="319405"/>
          </a:xfrm>
          <a:prstGeom prst="rect">
            <a:avLst/>
          </a:prstGeom>
          <a:noFill/>
          <a:ln w="9525">
            <a:noFill/>
            <a:miter lim="800000"/>
          </a:ln>
        </p:spPr>
        <p:txBody>
          <a:bodyPr>
            <a:spAutoFit/>
          </a:bodyPr>
          <a:lstStyle/>
          <a:p>
            <a:pPr algn="ctr">
              <a:spcBef>
                <a:spcPct val="50000"/>
              </a:spcBef>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遗体捐献文化走廊</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91082" y="951865"/>
            <a:ext cx="3952356"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dirty="0" smtClean="0">
                <a:solidFill>
                  <a:srgbClr val="9D1F33"/>
                </a:solidFill>
                <a:latin typeface="微软雅黑" panose="020B0503020204020204" pitchFamily="34" charset="-122"/>
                <a:ea typeface="微软雅黑" panose="020B0503020204020204" pitchFamily="34" charset="-122"/>
              </a:rPr>
              <a:t>遗体捐献文化走廊</a:t>
            </a:r>
            <a:endParaRPr lang="en-US" altLang="zh-CN" sz="2000" b="1" dirty="0" smtClean="0">
              <a:solidFill>
                <a:srgbClr val="9D1F33"/>
              </a:solidFill>
              <a:latin typeface="微软雅黑" panose="020B0503020204020204" pitchFamily="34" charset="-122"/>
              <a:ea typeface="微软雅黑" panose="020B0503020204020204" pitchFamily="34" charset="-122"/>
            </a:endParaRPr>
          </a:p>
        </p:txBody>
      </p:sp>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 name="文本框 1"/>
          <p:cNvSpPr txBox="1"/>
          <p:nvPr/>
        </p:nvSpPr>
        <p:spPr>
          <a:xfrm>
            <a:off x="2702560" y="90805"/>
            <a:ext cx="3262433"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四、承载体和传递形式建设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7" name="矩形 16"/>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pic>
        <p:nvPicPr>
          <p:cNvPr id="18" name="Picture 10" descr="C:\Documents and Settings\Administrator\桌面\白色版.png"/>
          <p:cNvPicPr>
            <a:picLocks noChangeAspect="1"/>
          </p:cNvPicPr>
          <p:nvPr/>
        </p:nvPicPr>
        <p:blipFill>
          <a:blip r:embed="rId5" cstate="print"/>
          <a:stretch>
            <a:fillRect/>
          </a:stretch>
        </p:blipFill>
        <p:spPr>
          <a:xfrm>
            <a:off x="6561411" y="51411"/>
            <a:ext cx="2547094" cy="508689"/>
          </a:xfrm>
          <a:prstGeom prst="rect">
            <a:avLst/>
          </a:prstGeom>
          <a:noFill/>
          <a:ln w="9525">
            <a:noFill/>
          </a:ln>
        </p:spPr>
      </p:pic>
      <p:sp>
        <p:nvSpPr>
          <p:cNvPr id="24" name="矩形 23"/>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5" name="文本框 1"/>
          <p:cNvSpPr txBox="1"/>
          <p:nvPr/>
        </p:nvSpPr>
        <p:spPr>
          <a:xfrm>
            <a:off x="2702560" y="90805"/>
            <a:ext cx="351891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7" name="矩形 26"/>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8" name="文本框 1"/>
          <p:cNvSpPr txBox="1"/>
          <p:nvPr/>
        </p:nvSpPr>
        <p:spPr>
          <a:xfrm>
            <a:off x="5000628" y="99938"/>
            <a:ext cx="300595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（四）课程思政环境建设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9" name="矩形 28"/>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91082" y="951865"/>
            <a:ext cx="4673006"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dirty="0" smtClean="0">
                <a:solidFill>
                  <a:srgbClr val="9D1F33"/>
                </a:solidFill>
                <a:latin typeface="微软雅黑" panose="020B0503020204020204" pitchFamily="34" charset="-122"/>
                <a:ea typeface="微软雅黑" panose="020B0503020204020204" pitchFamily="34" charset="-122"/>
              </a:rPr>
              <a:t>我校师生遗体捐献者纪念墙</a:t>
            </a:r>
            <a:endParaRPr lang="zh-CN" altLang="en-US" sz="2000" b="1" dirty="0" smtClean="0">
              <a:solidFill>
                <a:srgbClr val="9D1F33"/>
              </a:solidFill>
              <a:latin typeface="微软雅黑" panose="020B0503020204020204" pitchFamily="34" charset="-122"/>
              <a:ea typeface="微软雅黑" panose="020B0503020204020204" pitchFamily="34" charset="-122"/>
            </a:endParaRPr>
          </a:p>
        </p:txBody>
      </p:sp>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 name="文本框 1"/>
          <p:cNvSpPr txBox="1"/>
          <p:nvPr/>
        </p:nvSpPr>
        <p:spPr>
          <a:xfrm>
            <a:off x="2702560" y="90805"/>
            <a:ext cx="326243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pic>
        <p:nvPicPr>
          <p:cNvPr id="14"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15" name="矩形 14"/>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0" name="文本框 1"/>
          <p:cNvSpPr txBox="1"/>
          <p:nvPr/>
        </p:nvSpPr>
        <p:spPr>
          <a:xfrm>
            <a:off x="2702560" y="90805"/>
            <a:ext cx="351891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6" name="矩形 15"/>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b="1" noProof="0" smtClean="0">
                <a:ln>
                  <a:noFill/>
                </a:ln>
                <a:effectLst/>
                <a:uLnTx/>
                <a:uFillTx/>
                <a:latin typeface="微软雅黑" panose="020B0503020204020204" pitchFamily="34" charset="-122"/>
                <a:ea typeface="微软雅黑" panose="020B0503020204020204" pitchFamily="34" charset="-122"/>
                <a:sym typeface="+mn-ea"/>
              </a:rPr>
              <a:t>   </a:t>
            </a:r>
            <a:r>
              <a:rPr lang="zh-CN" altLang="en-US" sz="2000" b="1" noProof="0" smtClean="0">
                <a:ln>
                  <a:noFill/>
                </a:ln>
                <a:effectLst/>
                <a:uLnTx/>
                <a:uFillTx/>
                <a:latin typeface="微软雅黑" panose="020B0503020204020204" pitchFamily="34" charset="-122"/>
                <a:ea typeface="微软雅黑" panose="020B0503020204020204" pitchFamily="34" charset="-122"/>
                <a:sym typeface="+mn-ea"/>
              </a:rPr>
              <a:t>三</a:t>
            </a:r>
            <a:r>
              <a:rPr lang="zh-CN" altLang="en-US" sz="2000" b="1" smtClean="0">
                <a:solidFill>
                  <a:schemeClr val="bg1"/>
                </a:solidFill>
                <a:latin typeface="微软雅黑" panose="020B0503020204020204" pitchFamily="34" charset="-122"/>
                <a:ea typeface="微软雅黑" panose="020B0503020204020204" pitchFamily="34" charset="-122"/>
                <a:sym typeface="+mn-ea"/>
              </a:rPr>
              <a:t>、实践过程、方法及成效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2" name="矩形 21"/>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3" name="文本框 1"/>
          <p:cNvSpPr txBox="1"/>
          <p:nvPr/>
        </p:nvSpPr>
        <p:spPr>
          <a:xfrm>
            <a:off x="5000628" y="99938"/>
            <a:ext cx="300595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（四）课程思政环境建设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4" name="矩形 23"/>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7" name="Rectangle 22"/>
          <p:cNvSpPr>
            <a:spLocks noChangeArrowheads="1"/>
          </p:cNvSpPr>
          <p:nvPr/>
        </p:nvSpPr>
        <p:spPr bwMode="auto">
          <a:xfrm>
            <a:off x="3071802" y="4786328"/>
            <a:ext cx="36433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500" b="1" dirty="0" smtClean="0">
                <a:solidFill>
                  <a:schemeClr val="bg1">
                    <a:lumMod val="95000"/>
                  </a:schemeClr>
                </a:solidFill>
                <a:latin typeface="微软雅黑" panose="020B0503020204020204" pitchFamily="34" charset="-122"/>
                <a:ea typeface="微软雅黑" panose="020B0503020204020204" pitchFamily="34" charset="-122"/>
              </a:rPr>
              <a:t>有领导干部，也有教职工，还有学生</a:t>
            </a:r>
            <a:endParaRPr lang="zh-CN" altLang="en-US" sz="1500" b="1" dirty="0" smtClean="0">
              <a:solidFill>
                <a:schemeClr val="bg1">
                  <a:lumMod val="95000"/>
                </a:schemeClr>
              </a:solidFill>
              <a:latin typeface="微软雅黑" panose="020B0503020204020204" pitchFamily="34" charset="-122"/>
              <a:ea typeface="微软雅黑" panose="020B0503020204020204" pitchFamily="34" charset="-122"/>
            </a:endParaRPr>
          </a:p>
        </p:txBody>
      </p:sp>
      <p:pic>
        <p:nvPicPr>
          <p:cNvPr id="2051" name="Picture 3" descr="C:\Users\Administrator\Desktop\重新曝光 微信图片_20180514135555.jpg"/>
          <p:cNvPicPr>
            <a:picLocks noChangeAspect="1" noChangeArrowheads="1"/>
          </p:cNvPicPr>
          <p:nvPr/>
        </p:nvPicPr>
        <p:blipFill>
          <a:blip r:embed="rId2" cstate="print"/>
          <a:srcRect/>
          <a:stretch>
            <a:fillRect/>
          </a:stretch>
        </p:blipFill>
        <p:spPr bwMode="auto">
          <a:xfrm>
            <a:off x="2531774" y="1970315"/>
            <a:ext cx="2790309" cy="2092732"/>
          </a:xfrm>
          <a:prstGeom prst="rect">
            <a:avLst/>
          </a:prstGeom>
          <a:noFill/>
          <a:ln>
            <a:solidFill>
              <a:srgbClr val="9D1F33"/>
            </a:solidFill>
          </a:ln>
        </p:spPr>
      </p:pic>
      <p:pic>
        <p:nvPicPr>
          <p:cNvPr id="2053" name="Picture 5" descr="D:\更换电脑\E\教研室资料\红十字会\我校捐献人员资料\遗体捐献纪念墙\遗体捐献纪念墙\调整大小 210960739894688411.jpg"/>
          <p:cNvPicPr>
            <a:picLocks noChangeAspect="1" noChangeArrowheads="1"/>
          </p:cNvPicPr>
          <p:nvPr/>
        </p:nvPicPr>
        <p:blipFill>
          <a:blip r:embed="rId3" cstate="print"/>
          <a:srcRect/>
          <a:stretch>
            <a:fillRect/>
          </a:stretch>
        </p:blipFill>
        <p:spPr bwMode="auto">
          <a:xfrm>
            <a:off x="731575" y="1898308"/>
            <a:ext cx="1491142" cy="2185610"/>
          </a:xfrm>
          <a:prstGeom prst="rect">
            <a:avLst/>
          </a:prstGeom>
          <a:noFill/>
          <a:ln>
            <a:solidFill>
              <a:srgbClr val="9D1F33"/>
            </a:solidFill>
          </a:ln>
        </p:spPr>
      </p:pic>
      <p:pic>
        <p:nvPicPr>
          <p:cNvPr id="2054" name="Picture 6" descr="D:\更换电脑\E\教研室资料\红十字会\我校捐献人员资料\遗体捐献纪念墙\遗体捐献纪念墙\调整大小 408809552768551478.jpg"/>
          <p:cNvPicPr>
            <a:picLocks noChangeAspect="1" noChangeArrowheads="1"/>
          </p:cNvPicPr>
          <p:nvPr/>
        </p:nvPicPr>
        <p:blipFill>
          <a:blip r:embed="rId4" cstate="print"/>
          <a:srcRect/>
          <a:stretch>
            <a:fillRect/>
          </a:stretch>
        </p:blipFill>
        <p:spPr bwMode="auto">
          <a:xfrm>
            <a:off x="5796136" y="2816375"/>
            <a:ext cx="936104" cy="1372075"/>
          </a:xfrm>
          <a:prstGeom prst="rect">
            <a:avLst/>
          </a:prstGeom>
          <a:noFill/>
        </p:spPr>
      </p:pic>
      <p:pic>
        <p:nvPicPr>
          <p:cNvPr id="2055" name="Picture 7" descr="D:\更换电脑\E\教研室资料\红十字会\我校捐献人员资料\遗体捐献纪念墙\遗体捐献纪念墙\调整大小 629744550271399115.jpg"/>
          <p:cNvPicPr>
            <a:picLocks noChangeAspect="1" noChangeArrowheads="1"/>
          </p:cNvPicPr>
          <p:nvPr/>
        </p:nvPicPr>
        <p:blipFill>
          <a:blip r:embed="rId5" cstate="print"/>
          <a:srcRect/>
          <a:stretch>
            <a:fillRect/>
          </a:stretch>
        </p:blipFill>
        <p:spPr bwMode="auto">
          <a:xfrm>
            <a:off x="5796137" y="1271683"/>
            <a:ext cx="920136" cy="1349633"/>
          </a:xfrm>
          <a:prstGeom prst="rect">
            <a:avLst/>
          </a:prstGeom>
          <a:noFill/>
        </p:spPr>
      </p:pic>
      <p:pic>
        <p:nvPicPr>
          <p:cNvPr id="2056" name="Picture 8" descr="D:\更换电脑\E\教研室资料\红十字会\我校捐献人员资料\遗体捐献纪念墙\遗体捐献纪念墙\调整大小 643290276892365408.jpg"/>
          <p:cNvPicPr>
            <a:picLocks noChangeAspect="1" noChangeArrowheads="1"/>
          </p:cNvPicPr>
          <p:nvPr/>
        </p:nvPicPr>
        <p:blipFill>
          <a:blip r:embed="rId6" cstate="print"/>
          <a:srcRect/>
          <a:stretch>
            <a:fillRect/>
          </a:stretch>
        </p:blipFill>
        <p:spPr bwMode="auto">
          <a:xfrm>
            <a:off x="7092280" y="1271683"/>
            <a:ext cx="936104" cy="1372075"/>
          </a:xfrm>
          <a:prstGeom prst="rect">
            <a:avLst/>
          </a:prstGeom>
          <a:noFill/>
        </p:spPr>
      </p:pic>
      <p:pic>
        <p:nvPicPr>
          <p:cNvPr id="2057" name="Picture 9" descr="D:\更换电脑\E\教研室资料\红十字会\我校捐献人员资料\遗体捐献纪念墙\遗体捐献纪念墙\调整大小 408110498766299841.jpg"/>
          <p:cNvPicPr>
            <a:picLocks noChangeAspect="1" noChangeArrowheads="1"/>
          </p:cNvPicPr>
          <p:nvPr/>
        </p:nvPicPr>
        <p:blipFill>
          <a:blip r:embed="rId7" cstate="print"/>
          <a:srcRect/>
          <a:stretch>
            <a:fillRect/>
          </a:stretch>
        </p:blipFill>
        <p:spPr bwMode="auto">
          <a:xfrm>
            <a:off x="7092280" y="2855859"/>
            <a:ext cx="936104" cy="1372075"/>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91082" y="951865"/>
            <a:ext cx="4600998"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altLang="zh-CN" sz="2000" b="1" smtClean="0">
                <a:solidFill>
                  <a:srgbClr val="9D1F33"/>
                </a:solidFill>
                <a:latin typeface="微软雅黑" panose="020B0503020204020204" pitchFamily="34" charset="-122"/>
                <a:ea typeface="微软雅黑" panose="020B0503020204020204" pitchFamily="34" charset="-122"/>
              </a:rPr>
              <a:t>《</a:t>
            </a:r>
            <a:r>
              <a:rPr lang="zh-CN" altLang="en-US" sz="2000" b="1" smtClean="0">
                <a:solidFill>
                  <a:srgbClr val="9D1F33"/>
                </a:solidFill>
                <a:latin typeface="微软雅黑" panose="020B0503020204020204" pitchFamily="34" charset="-122"/>
                <a:ea typeface="微软雅黑" panose="020B0503020204020204" pitchFamily="34" charset="-122"/>
              </a:rPr>
              <a:t>大爱</a:t>
            </a:r>
            <a:r>
              <a:rPr lang="en-US" altLang="zh-CN" sz="2000" b="1" smtClean="0">
                <a:solidFill>
                  <a:srgbClr val="9D1F33"/>
                </a:solidFill>
                <a:latin typeface="微软雅黑" panose="020B0503020204020204" pitchFamily="34" charset="-122"/>
                <a:ea typeface="微软雅黑" panose="020B0503020204020204" pitchFamily="34" charset="-122"/>
              </a:rPr>
              <a:t>》</a:t>
            </a:r>
            <a:r>
              <a:rPr lang="zh-CN" altLang="en-US" sz="2000" b="1" smtClean="0">
                <a:solidFill>
                  <a:srgbClr val="9D1F33"/>
                </a:solidFill>
                <a:latin typeface="微软雅黑" panose="020B0503020204020204" pitchFamily="34" charset="-122"/>
                <a:ea typeface="微软雅黑" panose="020B0503020204020204" pitchFamily="34" charset="-122"/>
              </a:rPr>
              <a:t>“遗体捐献者纪念园”</a:t>
            </a:r>
            <a:endParaRPr lang="en-US" altLang="zh-CN" sz="2000" b="1" dirty="0" smtClean="0">
              <a:solidFill>
                <a:srgbClr val="9D1F33"/>
              </a:solidFill>
              <a:latin typeface="微软雅黑" panose="020B0503020204020204" pitchFamily="34" charset="-122"/>
              <a:ea typeface="微软雅黑" panose="020B0503020204020204" pitchFamily="34" charset="-122"/>
            </a:endParaRPr>
          </a:p>
        </p:txBody>
      </p:sp>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 name="文本框 1"/>
          <p:cNvSpPr txBox="1"/>
          <p:nvPr/>
        </p:nvSpPr>
        <p:spPr>
          <a:xfrm>
            <a:off x="2702560" y="90805"/>
            <a:ext cx="326243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pic>
        <p:nvPicPr>
          <p:cNvPr id="14"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15" name="矩形 14"/>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dirty="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3</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0" name="文本框 1"/>
          <p:cNvSpPr txBox="1"/>
          <p:nvPr/>
        </p:nvSpPr>
        <p:spPr>
          <a:xfrm>
            <a:off x="2702560" y="90805"/>
            <a:ext cx="351891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6" name="矩形 15"/>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b="1" noProof="0" smtClean="0">
                <a:ln>
                  <a:noFill/>
                </a:ln>
                <a:effectLst/>
                <a:uLnTx/>
                <a:uFillTx/>
                <a:latin typeface="微软雅黑" panose="020B0503020204020204" pitchFamily="34" charset="-122"/>
                <a:ea typeface="微软雅黑" panose="020B0503020204020204" pitchFamily="34" charset="-122"/>
                <a:sym typeface="+mn-ea"/>
              </a:rPr>
              <a:t>   </a:t>
            </a:r>
            <a:r>
              <a:rPr lang="zh-CN" altLang="en-US" sz="2000" b="1" noProof="0" smtClean="0">
                <a:ln>
                  <a:noFill/>
                </a:ln>
                <a:effectLst/>
                <a:uLnTx/>
                <a:uFillTx/>
                <a:latin typeface="微软雅黑" panose="020B0503020204020204" pitchFamily="34" charset="-122"/>
                <a:ea typeface="微软雅黑" panose="020B0503020204020204" pitchFamily="34" charset="-122"/>
                <a:sym typeface="+mn-ea"/>
              </a:rPr>
              <a:t>三</a:t>
            </a:r>
            <a:r>
              <a:rPr lang="zh-CN" altLang="en-US" sz="2000" b="1" smtClean="0">
                <a:solidFill>
                  <a:schemeClr val="bg1"/>
                </a:solidFill>
                <a:latin typeface="微软雅黑" panose="020B0503020204020204" pitchFamily="34" charset="-122"/>
                <a:ea typeface="微软雅黑" panose="020B0503020204020204" pitchFamily="34" charset="-122"/>
                <a:sym typeface="+mn-ea"/>
              </a:rPr>
              <a:t>、实践过程、方法及成效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2" name="矩形 21"/>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3" name="文本框 1"/>
          <p:cNvSpPr txBox="1"/>
          <p:nvPr/>
        </p:nvSpPr>
        <p:spPr>
          <a:xfrm>
            <a:off x="5000628" y="99938"/>
            <a:ext cx="300595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（四）课程思政环境建设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4" name="矩形 23"/>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7" name="Rectangle 22"/>
          <p:cNvSpPr>
            <a:spLocks noChangeArrowheads="1"/>
          </p:cNvSpPr>
          <p:nvPr/>
        </p:nvSpPr>
        <p:spPr bwMode="auto">
          <a:xfrm>
            <a:off x="3071802" y="4786328"/>
            <a:ext cx="36433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500" b="1" smtClean="0">
                <a:solidFill>
                  <a:schemeClr val="bg1">
                    <a:lumMod val="95000"/>
                  </a:schemeClr>
                </a:solidFill>
                <a:latin typeface="微软雅黑" panose="020B0503020204020204" pitchFamily="34" charset="-122"/>
                <a:ea typeface="微软雅黑" panose="020B0503020204020204" pitchFamily="34" charset="-122"/>
              </a:rPr>
              <a:t>围绕</a:t>
            </a:r>
            <a:r>
              <a:rPr lang="en-US" altLang="zh-CN" sz="1500" b="1"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1500" b="1" smtClean="0">
                <a:solidFill>
                  <a:schemeClr val="bg1">
                    <a:lumMod val="95000"/>
                  </a:schemeClr>
                </a:solidFill>
                <a:latin typeface="微软雅黑" panose="020B0503020204020204" pitchFamily="34" charset="-122"/>
                <a:ea typeface="微软雅黑" panose="020B0503020204020204" pitchFamily="34" charset="-122"/>
              </a:rPr>
              <a:t>大爱</a:t>
            </a:r>
            <a:r>
              <a:rPr lang="en-US" altLang="zh-CN" sz="1500" b="1"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1500" b="1" smtClean="0">
                <a:solidFill>
                  <a:schemeClr val="bg1">
                    <a:lumMod val="95000"/>
                  </a:schemeClr>
                </a:solidFill>
                <a:latin typeface="微软雅黑" panose="020B0503020204020204" pitchFamily="34" charset="-122"/>
                <a:ea typeface="微软雅黑" panose="020B0503020204020204" pitchFamily="34" charset="-122"/>
              </a:rPr>
              <a:t>园的活动设计和组织</a:t>
            </a:r>
            <a:endParaRPr lang="zh-CN" altLang="en-US" sz="1500" b="1" dirty="0" smtClean="0">
              <a:solidFill>
                <a:schemeClr val="bg1">
                  <a:lumMod val="95000"/>
                </a:schemeClr>
              </a:solidFill>
              <a:latin typeface="微软雅黑" panose="020B0503020204020204" pitchFamily="34" charset="-122"/>
              <a:ea typeface="微软雅黑" panose="020B0503020204020204" pitchFamily="34" charset="-122"/>
            </a:endParaRPr>
          </a:p>
        </p:txBody>
      </p:sp>
      <p:pic>
        <p:nvPicPr>
          <p:cNvPr id="30722" name="Picture 2" descr="C:\Users\Administrator\Desktop\发给天津中医大汪涛\调整大小 DSC_06262.jpg"/>
          <p:cNvPicPr>
            <a:picLocks noChangeAspect="1" noChangeArrowheads="1"/>
          </p:cNvPicPr>
          <p:nvPr/>
        </p:nvPicPr>
        <p:blipFill>
          <a:blip r:embed="rId2" cstate="print"/>
          <a:srcRect/>
          <a:stretch>
            <a:fillRect/>
          </a:stretch>
        </p:blipFill>
        <p:spPr bwMode="auto">
          <a:xfrm>
            <a:off x="6444208" y="1563638"/>
            <a:ext cx="2123728" cy="2508662"/>
          </a:xfrm>
          <a:prstGeom prst="rect">
            <a:avLst/>
          </a:prstGeom>
          <a:noFill/>
          <a:ln>
            <a:solidFill>
              <a:srgbClr val="9D1F33"/>
            </a:solidFill>
          </a:ln>
        </p:spPr>
      </p:pic>
      <p:pic>
        <p:nvPicPr>
          <p:cNvPr id="30723" name="Picture 3" descr="C:\Users\Administrator\Desktop\发给天津中医大汪涛\调整大小 DSC_0620.JPG"/>
          <p:cNvPicPr>
            <a:picLocks noChangeAspect="1" noChangeArrowheads="1"/>
          </p:cNvPicPr>
          <p:nvPr/>
        </p:nvPicPr>
        <p:blipFill>
          <a:blip r:embed="rId3" cstate="print"/>
          <a:srcRect/>
          <a:stretch>
            <a:fillRect/>
          </a:stretch>
        </p:blipFill>
        <p:spPr bwMode="auto">
          <a:xfrm>
            <a:off x="721834" y="2283718"/>
            <a:ext cx="2710174" cy="1800200"/>
          </a:xfrm>
          <a:prstGeom prst="rect">
            <a:avLst/>
          </a:prstGeom>
          <a:noFill/>
          <a:ln>
            <a:solidFill>
              <a:srgbClr val="9D1F33"/>
            </a:solidFill>
          </a:ln>
        </p:spPr>
      </p:pic>
      <p:pic>
        <p:nvPicPr>
          <p:cNvPr id="30724" name="Picture 4" descr="C:\Users\Administrator\Desktop\发给天津中医大汪涛\调整大小 DSC_0631.JPG"/>
          <p:cNvPicPr>
            <a:picLocks noChangeAspect="1" noChangeArrowheads="1"/>
          </p:cNvPicPr>
          <p:nvPr/>
        </p:nvPicPr>
        <p:blipFill>
          <a:blip r:embed="rId4" cstate="print"/>
          <a:srcRect/>
          <a:stretch>
            <a:fillRect/>
          </a:stretch>
        </p:blipFill>
        <p:spPr bwMode="auto">
          <a:xfrm>
            <a:off x="3602154" y="2283718"/>
            <a:ext cx="2626030" cy="1800200"/>
          </a:xfrm>
          <a:prstGeom prst="rect">
            <a:avLst/>
          </a:prstGeom>
          <a:noFill/>
          <a:ln>
            <a:solidFill>
              <a:srgbClr val="9D1F33"/>
            </a:solid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432030" y="4845923"/>
            <a:ext cx="3738880" cy="306705"/>
          </a:xfrm>
          <a:prstGeom prst="rect">
            <a:avLst/>
          </a:prstGeom>
        </p:spPr>
        <p:txBody>
          <a:bodyPr wrap="none">
            <a:spAutoFit/>
          </a:bodyPr>
          <a:lstStyle/>
          <a:p>
            <a:r>
              <a:rPr lang="zh-CN" altLang="en-US" sz="1400" b="1">
                <a:solidFill>
                  <a:schemeClr val="bg1"/>
                </a:solidFill>
                <a:latin typeface="微软雅黑" panose="020B0503020204020204" pitchFamily="34" charset="-122"/>
                <a:ea typeface="微软雅黑" panose="020B0503020204020204" pitchFamily="34" charset="-122"/>
              </a:rPr>
              <a:t>课程思政从地方实践探索转化为国家战略部署</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71472" y="99304"/>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0160" y="763898"/>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3" name="矩形 2"/>
          <p:cNvSpPr/>
          <p:nvPr/>
        </p:nvSpPr>
        <p:spPr>
          <a:xfrm>
            <a:off x="755576" y="1500181"/>
            <a:ext cx="7632848" cy="92869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10000"/>
              </a:lnSpc>
            </a:pPr>
            <a:r>
              <a:rPr lang="en-US" altLang="en-US" sz="1600">
                <a:solidFill>
                  <a:srgbClr val="000000"/>
                </a:solidFill>
                <a:latin typeface="微软雅黑" panose="020B0503020204020204" pitchFamily="34" charset="-122"/>
                <a:ea typeface="微软雅黑" panose="020B0503020204020204" pitchFamily="34" charset="-122"/>
                <a:sym typeface="+mn-ea"/>
              </a:rPr>
              <a:t>2017</a:t>
            </a:r>
            <a:r>
              <a:rPr lang="zh-CN" altLang="en-US" sz="1600">
                <a:solidFill>
                  <a:srgbClr val="000000"/>
                </a:solidFill>
                <a:latin typeface="微软雅黑" panose="020B0503020204020204" pitchFamily="34" charset="-122"/>
                <a:ea typeface="微软雅黑" panose="020B0503020204020204" pitchFamily="34" charset="-122"/>
                <a:sym typeface="+mn-ea"/>
              </a:rPr>
              <a:t>年</a:t>
            </a:r>
            <a:endParaRPr lang="en-US" altLang="zh-CN" sz="1600">
              <a:solidFill>
                <a:srgbClr val="000000"/>
              </a:solidFill>
              <a:latin typeface="微软雅黑" panose="020B0503020204020204" pitchFamily="34" charset="-122"/>
              <a:ea typeface="微软雅黑" panose="020B0503020204020204" pitchFamily="34" charset="-122"/>
              <a:cs typeface="+mn-cs"/>
            </a:endParaRPr>
          </a:p>
          <a:p>
            <a:pPr lvl="0">
              <a:lnSpc>
                <a:spcPct val="11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sym typeface="+mn-ea"/>
              </a:rPr>
              <a:t>   课程思政写入中央</a:t>
            </a:r>
            <a:r>
              <a:rPr lang="en-US" altLang="zh-CN" sz="1600">
                <a:solidFill>
                  <a:srgbClr val="000000"/>
                </a:solidFill>
                <a:latin typeface="微软雅黑" panose="020B0503020204020204" pitchFamily="34" charset="-122"/>
                <a:ea typeface="微软雅黑" panose="020B0503020204020204" pitchFamily="34" charset="-122"/>
                <a:sym typeface="+mn-ea"/>
              </a:rPr>
              <a:t>《</a:t>
            </a:r>
            <a:r>
              <a:rPr lang="zh-CN" altLang="en-US" sz="1600">
                <a:solidFill>
                  <a:srgbClr val="000000"/>
                </a:solidFill>
                <a:latin typeface="微软雅黑" panose="020B0503020204020204" pitchFamily="34" charset="-122"/>
                <a:ea typeface="微软雅黑" panose="020B0503020204020204" pitchFamily="34" charset="-122"/>
                <a:sym typeface="+mn-ea"/>
              </a:rPr>
              <a:t>关于深化教育体制机制改革的意见</a:t>
            </a:r>
            <a:r>
              <a:rPr lang="en-US" altLang="zh-CN" sz="1600">
                <a:solidFill>
                  <a:srgbClr val="000000"/>
                </a:solidFill>
                <a:latin typeface="微软雅黑" panose="020B0503020204020204" pitchFamily="34" charset="-122"/>
                <a:ea typeface="微软雅黑" panose="020B0503020204020204" pitchFamily="34" charset="-122"/>
                <a:sym typeface="+mn-ea"/>
              </a:rPr>
              <a:t>》</a:t>
            </a:r>
            <a:endParaRPr lang="en-US" altLang="zh-CN" sz="1600">
              <a:solidFill>
                <a:srgbClr val="000000"/>
              </a:solidFill>
              <a:latin typeface="微软雅黑" panose="020B0503020204020204" pitchFamily="34" charset="-122"/>
              <a:ea typeface="微软雅黑" panose="020B0503020204020204" pitchFamily="34" charset="-122"/>
              <a:cs typeface="+mn-cs"/>
            </a:endParaRPr>
          </a:p>
          <a:p>
            <a:pPr lvl="0">
              <a:lnSpc>
                <a:spcPct val="11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sym typeface="+mn-ea"/>
              </a:rPr>
              <a:t>   教育部两次在上海召开全国现场推进会。</a:t>
            </a:r>
            <a:endParaRPr lang="zh-CN" altLang="en-US" sz="1600" dirty="0">
              <a:solidFill>
                <a:srgbClr val="000000"/>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739140" y="2571750"/>
            <a:ext cx="7632700" cy="115285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0000"/>
              </a:lnSpc>
            </a:pPr>
            <a:r>
              <a:rPr lang="en-US" altLang="en-US" sz="1600">
                <a:solidFill>
                  <a:srgbClr val="000000"/>
                </a:solidFill>
                <a:latin typeface="微软雅黑" panose="020B0503020204020204" pitchFamily="34" charset="-122"/>
                <a:ea typeface="微软雅黑" panose="020B0503020204020204" pitchFamily="34" charset="-122"/>
                <a:sym typeface="+mn-ea"/>
              </a:rPr>
              <a:t>2018</a:t>
            </a:r>
            <a:r>
              <a:rPr lang="zh-CN" altLang="en-US" sz="1600">
                <a:solidFill>
                  <a:srgbClr val="000000"/>
                </a:solidFill>
                <a:latin typeface="微软雅黑" panose="020B0503020204020204" pitchFamily="34" charset="-122"/>
                <a:ea typeface="微软雅黑" panose="020B0503020204020204" pitchFamily="34" charset="-122"/>
                <a:sym typeface="+mn-ea"/>
              </a:rPr>
              <a:t>年</a:t>
            </a:r>
            <a:endParaRPr lang="en-US" altLang="zh-CN" sz="1600">
              <a:solidFill>
                <a:srgbClr val="000000"/>
              </a:solidFill>
              <a:latin typeface="微软雅黑" panose="020B0503020204020204" pitchFamily="34" charset="-122"/>
              <a:ea typeface="微软雅黑" panose="020B0503020204020204" pitchFamily="34" charset="-122"/>
              <a:sym typeface="+mn-ea"/>
            </a:endParaRPr>
          </a:p>
          <a:p>
            <a:pPr>
              <a:lnSpc>
                <a:spcPct val="11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sym typeface="+mn-ea"/>
              </a:rPr>
              <a:t>  教育部印发文件，部署课程思政的改革做法。</a:t>
            </a:r>
            <a:endParaRPr lang="en-US" altLang="zh-CN" sz="1600">
              <a:solidFill>
                <a:srgbClr val="000000"/>
              </a:solidFill>
              <a:latin typeface="微软雅黑" panose="020B0503020204020204" pitchFamily="34" charset="-122"/>
              <a:ea typeface="微软雅黑" panose="020B0503020204020204" pitchFamily="34" charset="-122"/>
              <a:sym typeface="+mn-ea"/>
            </a:endParaRPr>
          </a:p>
          <a:p>
            <a:pPr>
              <a:lnSpc>
                <a:spcPct val="110000"/>
              </a:lnSpc>
              <a:buFont typeface="Arial" panose="020B0604020202020204" pitchFamily="34" charset="0"/>
              <a:buChar char="•"/>
            </a:pPr>
            <a:r>
              <a:rPr lang="en-US" altLang="zh-CN" sz="1600">
                <a:solidFill>
                  <a:srgbClr val="000000"/>
                </a:solidFill>
                <a:latin typeface="微软雅黑" panose="020B0503020204020204" pitchFamily="34" charset="-122"/>
                <a:ea typeface="微软雅黑" panose="020B0503020204020204" pitchFamily="34" charset="-122"/>
                <a:sym typeface="+mn-ea"/>
              </a:rPr>
              <a:t>《</a:t>
            </a:r>
            <a:r>
              <a:rPr lang="zh-CN" altLang="en-US" sz="1600">
                <a:solidFill>
                  <a:srgbClr val="000000"/>
                </a:solidFill>
                <a:latin typeface="微软雅黑" panose="020B0503020204020204" pitchFamily="34" charset="-122"/>
                <a:ea typeface="微软雅黑" panose="020B0503020204020204" pitchFamily="34" charset="-122"/>
                <a:sym typeface="+mn-ea"/>
              </a:rPr>
              <a:t>高校思想政治工作质量提升工程实施纲要</a:t>
            </a:r>
            <a:r>
              <a:rPr lang="en-US" altLang="zh-CN" sz="1600" smtClean="0">
                <a:solidFill>
                  <a:srgbClr val="000000"/>
                </a:solidFill>
                <a:latin typeface="微软雅黑" panose="020B0503020204020204" pitchFamily="34" charset="-122"/>
                <a:ea typeface="微软雅黑" panose="020B0503020204020204" pitchFamily="34" charset="-122"/>
                <a:sym typeface="+mn-ea"/>
              </a:rPr>
              <a:t>》</a:t>
            </a:r>
            <a:r>
              <a:rPr lang="zh-CN" altLang="en-US" sz="1600" smtClean="0">
                <a:solidFill>
                  <a:srgbClr val="000000"/>
                </a:solidFill>
                <a:latin typeface="微软雅黑" panose="020B0503020204020204" pitchFamily="34" charset="-122"/>
                <a:ea typeface="微软雅黑" panose="020B0503020204020204" pitchFamily="34" charset="-122"/>
                <a:sym typeface="+mn-ea"/>
              </a:rPr>
              <a:t>（“十育人”）</a:t>
            </a:r>
            <a:endParaRPr lang="en-US" altLang="zh-CN" sz="1600">
              <a:solidFill>
                <a:srgbClr val="000000"/>
              </a:solidFill>
              <a:latin typeface="微软雅黑" panose="020B0503020204020204" pitchFamily="34" charset="-122"/>
              <a:ea typeface="微软雅黑" panose="020B0503020204020204" pitchFamily="34" charset="-122"/>
              <a:sym typeface="+mn-ea"/>
            </a:endParaRPr>
          </a:p>
          <a:p>
            <a:pPr>
              <a:lnSpc>
                <a:spcPct val="110000"/>
              </a:lnSpc>
              <a:buFont typeface="Arial" panose="020B0604020202020204" pitchFamily="34" charset="0"/>
              <a:buChar char="•"/>
            </a:pPr>
            <a:r>
              <a:rPr lang="en-US" altLang="zh-CN" sz="1600">
                <a:solidFill>
                  <a:srgbClr val="000000"/>
                </a:solidFill>
                <a:latin typeface="微软雅黑" panose="020B0503020204020204" pitchFamily="34" charset="-122"/>
                <a:ea typeface="微软雅黑" panose="020B0503020204020204" pitchFamily="34" charset="-122"/>
                <a:sym typeface="+mn-ea"/>
              </a:rPr>
              <a:t>《</a:t>
            </a:r>
            <a:r>
              <a:rPr lang="zh-CN" altLang="en-US" sz="1600">
                <a:solidFill>
                  <a:srgbClr val="000000"/>
                </a:solidFill>
                <a:latin typeface="微软雅黑" panose="020B0503020204020204" pitchFamily="34" charset="-122"/>
                <a:ea typeface="微软雅黑" panose="020B0503020204020204" pitchFamily="34" charset="-122"/>
                <a:sym typeface="+mn-ea"/>
              </a:rPr>
              <a:t>关于加强新时代高校“形势与政策”课建设的若干意见</a:t>
            </a:r>
            <a:r>
              <a:rPr lang="en-US" altLang="zh-CN" sz="1600">
                <a:solidFill>
                  <a:srgbClr val="000000"/>
                </a:solidFill>
                <a:latin typeface="微软雅黑" panose="020B0503020204020204" pitchFamily="34" charset="-122"/>
                <a:ea typeface="微软雅黑" panose="020B0503020204020204" pitchFamily="34" charset="-122"/>
                <a:sym typeface="+mn-ea"/>
              </a:rPr>
              <a:t>》</a:t>
            </a:r>
            <a:endParaRPr lang="en-US" altLang="zh-CN" sz="1600" dirty="0">
              <a:solidFill>
                <a:srgbClr val="000000"/>
              </a:solidFill>
              <a:latin typeface="微软雅黑" panose="020B0503020204020204" pitchFamily="34" charset="-122"/>
              <a:ea typeface="微软雅黑" panose="020B0503020204020204" pitchFamily="34" charset="-122"/>
              <a:sym typeface="+mn-ea"/>
            </a:endParaRPr>
          </a:p>
        </p:txBody>
      </p:sp>
      <p:sp>
        <p:nvSpPr>
          <p:cNvPr id="58" name="矩形 57"/>
          <p:cNvSpPr/>
          <p:nvPr/>
        </p:nvSpPr>
        <p:spPr>
          <a:xfrm>
            <a:off x="728980" y="764540"/>
            <a:ext cx="5186680" cy="5911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a:solidFill>
                  <a:srgbClr val="9D1F33"/>
                </a:solidFill>
                <a:latin typeface="微软雅黑" panose="020B0503020204020204" pitchFamily="34" charset="-122"/>
                <a:ea typeface="微软雅黑" panose="020B0503020204020204" pitchFamily="34" charset="-122"/>
              </a:rPr>
              <a:t>            </a:t>
            </a:r>
            <a:r>
              <a:rPr lang="zh-CN" altLang="en-US" sz="2000" b="1">
                <a:solidFill>
                  <a:srgbClr val="9D1F33"/>
                </a:solidFill>
                <a:latin typeface="微软雅黑" panose="020B0503020204020204" pitchFamily="34" charset="-122"/>
                <a:ea typeface="微软雅黑" panose="020B0503020204020204" pitchFamily="34" charset="-122"/>
                <a:sym typeface="+mn-ea"/>
              </a:rPr>
              <a:t>“课程思政”的提</a:t>
            </a:r>
            <a:r>
              <a:rPr lang="zh-CN" altLang="en-US" sz="2000" b="1" smtClean="0">
                <a:solidFill>
                  <a:srgbClr val="9D1F33"/>
                </a:solidFill>
                <a:latin typeface="微软雅黑" panose="020B0503020204020204" pitchFamily="34" charset="-122"/>
                <a:ea typeface="微软雅黑" panose="020B0503020204020204" pitchFamily="34" charset="-122"/>
                <a:sym typeface="+mn-ea"/>
              </a:rPr>
              <a:t>出和推进</a:t>
            </a:r>
            <a:endParaRPr lang="zh-CN" altLang="en-US" sz="2000" b="1">
              <a:solidFill>
                <a:srgbClr val="9D1F33"/>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0" y="0"/>
            <a:ext cx="9144000" cy="604838"/>
            <a:chOff x="0" y="0"/>
            <a:chExt cx="9143999" cy="605532"/>
          </a:xfrm>
        </p:grpSpPr>
        <p:sp>
          <p:nvSpPr>
            <p:cNvPr id="6" name="矩形 5"/>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7" name="矩形 6"/>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1226068" y="198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714348" y="3857634"/>
            <a:ext cx="7632848" cy="78581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10000"/>
              </a:lnSpc>
            </a:pPr>
            <a:r>
              <a:rPr lang="en-US" altLang="en-US" sz="1600">
                <a:solidFill>
                  <a:srgbClr val="000000"/>
                </a:solidFill>
                <a:latin typeface="微软雅黑" panose="020B0503020204020204" pitchFamily="34" charset="-122"/>
                <a:ea typeface="微软雅黑" panose="020B0503020204020204" pitchFamily="34" charset="-122"/>
                <a:sym typeface="+mn-ea"/>
              </a:rPr>
              <a:t>2019</a:t>
            </a:r>
            <a:r>
              <a:rPr lang="zh-CN" altLang="en-US" sz="1600">
                <a:solidFill>
                  <a:srgbClr val="000000"/>
                </a:solidFill>
                <a:latin typeface="微软雅黑" panose="020B0503020204020204" pitchFamily="34" charset="-122"/>
                <a:ea typeface="微软雅黑" panose="020B0503020204020204" pitchFamily="34" charset="-122"/>
                <a:sym typeface="+mn-ea"/>
              </a:rPr>
              <a:t>年</a:t>
            </a:r>
            <a:endParaRPr lang="en-US" altLang="zh-CN" sz="1600">
              <a:solidFill>
                <a:schemeClr val="tx1"/>
              </a:solidFill>
              <a:latin typeface="微软雅黑" panose="020B0503020204020204" pitchFamily="34" charset="-122"/>
              <a:ea typeface="微软雅黑" panose="020B0503020204020204" pitchFamily="34" charset="-122"/>
              <a:cs typeface="+mn-cs"/>
            </a:endParaRPr>
          </a:p>
          <a:p>
            <a:pPr lvl="0">
              <a:lnSpc>
                <a:spcPct val="11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sym typeface="+mn-ea"/>
              </a:rPr>
              <a:t>   习近平</a:t>
            </a:r>
            <a:r>
              <a:rPr lang="en-US" altLang="zh-CN" sz="1600">
                <a:solidFill>
                  <a:srgbClr val="000000"/>
                </a:solidFill>
                <a:latin typeface="微软雅黑" panose="020B0503020204020204" pitchFamily="34" charset="-122"/>
                <a:ea typeface="微软雅黑" panose="020B0503020204020204" pitchFamily="34" charset="-122"/>
                <a:sym typeface="+mn-ea"/>
              </a:rPr>
              <a:t>3.</a:t>
            </a:r>
            <a:r>
              <a:rPr lang="en-US" altLang="en-US" sz="1600">
                <a:solidFill>
                  <a:srgbClr val="000000"/>
                </a:solidFill>
                <a:latin typeface="微软雅黑" panose="020B0503020204020204" pitchFamily="34" charset="-122"/>
                <a:ea typeface="微软雅黑" panose="020B0503020204020204" pitchFamily="34" charset="-122"/>
                <a:sym typeface="+mn-ea"/>
              </a:rPr>
              <a:t>18</a:t>
            </a:r>
            <a:r>
              <a:rPr lang="zh-CN" altLang="en-US" sz="1600">
                <a:solidFill>
                  <a:srgbClr val="000000"/>
                </a:solidFill>
                <a:latin typeface="微软雅黑" panose="020B0503020204020204" pitchFamily="34" charset="-122"/>
                <a:ea typeface="微软雅黑" panose="020B0503020204020204" pitchFamily="34" charset="-122"/>
                <a:sym typeface="+mn-ea"/>
              </a:rPr>
              <a:t>日，学校思想政治理论课教师座谈会：</a:t>
            </a:r>
            <a:r>
              <a:rPr lang="zh-CN" altLang="en-US" sz="1600">
                <a:solidFill>
                  <a:srgbClr val="FF0000"/>
                </a:solidFill>
                <a:latin typeface="微软雅黑" panose="020B0503020204020204" pitchFamily="34" charset="-122"/>
                <a:ea typeface="微软雅黑" panose="020B0503020204020204" pitchFamily="34" charset="-122"/>
                <a:sym typeface="+mn-ea"/>
              </a:rPr>
              <a:t>挖掘其他课程和</a:t>
            </a:r>
            <a:r>
              <a:rPr lang="zh-CN" altLang="en-US" sz="1600" b="1">
                <a:solidFill>
                  <a:srgbClr val="FF0000"/>
                </a:solidFill>
                <a:latin typeface="微软雅黑" panose="020B0503020204020204" pitchFamily="34" charset="-122"/>
                <a:ea typeface="微软雅黑" panose="020B0503020204020204" pitchFamily="34" charset="-122"/>
                <a:sym typeface="+mn-ea"/>
              </a:rPr>
              <a:t>教学方式</a:t>
            </a:r>
            <a:r>
              <a:rPr lang="zh-CN" altLang="en-US" sz="1600">
                <a:solidFill>
                  <a:srgbClr val="FF0000"/>
                </a:solidFill>
                <a:latin typeface="微软雅黑" panose="020B0503020204020204" pitchFamily="34" charset="-122"/>
                <a:ea typeface="微软雅黑" panose="020B0503020204020204" pitchFamily="34" charset="-122"/>
                <a:sym typeface="+mn-ea"/>
              </a:rPr>
              <a:t>中蕴含的思想政治教育资源，实现全员全程全方位育人</a:t>
            </a:r>
            <a:endParaRPr lang="zh-CN" altLang="en-US" sz="1600"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矩形 13"/>
          <p:cNvSpPr>
            <a:spLocks noChangeArrowheads="1"/>
          </p:cNvSpPr>
          <p:nvPr/>
        </p:nvSpPr>
        <p:spPr bwMode="auto">
          <a:xfrm>
            <a:off x="1643042" y="4131244"/>
            <a:ext cx="5643602" cy="369332"/>
          </a:xfrm>
          <a:prstGeom prst="rect">
            <a:avLst/>
          </a:prstGeom>
          <a:noFill/>
          <a:ln w="9525">
            <a:noFill/>
            <a:miter lim="800000"/>
          </a:ln>
        </p:spPr>
        <p:txBody>
          <a:bodyPr wrap="square">
            <a:spAutoFit/>
          </a:bodyPr>
          <a:lstStyle/>
          <a:p>
            <a:pPr algn="ctr"/>
            <a:r>
              <a:rPr lang="en-US" altLang="zh-CN">
                <a:solidFill>
                  <a:schemeClr val="tx1">
                    <a:lumMod val="75000"/>
                    <a:lumOff val="25000"/>
                  </a:schemeClr>
                </a:solidFill>
              </a:rPr>
              <a:t>http://jpxsy.shutcm.edu.cn/gvsun/cms/courseSiteNew</a:t>
            </a:r>
            <a:endParaRPr lang="en-US" altLang="zh-CN">
              <a:solidFill>
                <a:schemeClr val="tx1">
                  <a:lumMod val="75000"/>
                  <a:lumOff val="25000"/>
                </a:schemeClr>
              </a:solidFill>
            </a:endParaRPr>
          </a:p>
        </p:txBody>
      </p:sp>
      <p:sp>
        <p:nvSpPr>
          <p:cNvPr id="12" name="矩形 11"/>
          <p:cNvSpPr/>
          <p:nvPr/>
        </p:nvSpPr>
        <p:spPr>
          <a:xfrm>
            <a:off x="691082" y="951865"/>
            <a:ext cx="8024322"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微软雅黑" panose="020B0503020204020204" pitchFamily="34" charset="-122"/>
                <a:ea typeface="微软雅黑" panose="020B0503020204020204" pitchFamily="34" charset="-122"/>
              </a:rPr>
              <a:t>课</a:t>
            </a:r>
            <a:r>
              <a:rPr lang="zh-CN" altLang="en-US" sz="2000" b="1" dirty="0" smtClean="0">
                <a:solidFill>
                  <a:srgbClr val="9D1F33"/>
                </a:solidFill>
                <a:latin typeface="微软雅黑" panose="020B0503020204020204" pitchFamily="34" charset="-122"/>
                <a:ea typeface="微软雅黑" panose="020B0503020204020204" pitchFamily="34" charset="-122"/>
              </a:rPr>
              <a:t>程网站的“遗体捐献纪念</a:t>
            </a:r>
            <a:r>
              <a:rPr lang="zh-CN" altLang="en-US" sz="2000" b="1" smtClean="0">
                <a:solidFill>
                  <a:srgbClr val="9D1F33"/>
                </a:solidFill>
                <a:latin typeface="微软雅黑" panose="020B0503020204020204" pitchFamily="34" charset="-122"/>
                <a:ea typeface="微软雅黑" panose="020B0503020204020204" pitchFamily="34" charset="-122"/>
              </a:rPr>
              <a:t>馆”</a:t>
            </a:r>
            <a:endParaRPr lang="en-US" altLang="zh-CN" sz="2000" b="1" dirty="0" smtClean="0">
              <a:solidFill>
                <a:srgbClr val="9D1F33"/>
              </a:solidFill>
              <a:latin typeface="微软雅黑" panose="020B0503020204020204" pitchFamily="34" charset="-122"/>
              <a:ea typeface="微软雅黑" panose="020B0503020204020204" pitchFamily="34" charset="-122"/>
            </a:endParaRPr>
          </a:p>
        </p:txBody>
      </p:sp>
      <p:sp>
        <p:nvSpPr>
          <p:cNvPr id="3"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 name="文本框 1"/>
          <p:cNvSpPr txBox="1"/>
          <p:nvPr/>
        </p:nvSpPr>
        <p:spPr>
          <a:xfrm>
            <a:off x="2702560" y="90805"/>
            <a:ext cx="326243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pic>
        <p:nvPicPr>
          <p:cNvPr id="14"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15" name="矩形 14"/>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4</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0" name="文本框 1"/>
          <p:cNvSpPr txBox="1"/>
          <p:nvPr/>
        </p:nvSpPr>
        <p:spPr>
          <a:xfrm>
            <a:off x="2702560" y="90805"/>
            <a:ext cx="351891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6" name="矩形 15"/>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sz="2000" b="1" noProof="0" smtClean="0">
                <a:ln>
                  <a:noFill/>
                </a:ln>
                <a:effectLst/>
                <a:uLnTx/>
                <a:uFillTx/>
                <a:latin typeface="微软雅黑" panose="020B0503020204020204" pitchFamily="34" charset="-122"/>
                <a:ea typeface="微软雅黑" panose="020B0503020204020204" pitchFamily="34" charset="-122"/>
                <a:sym typeface="+mn-ea"/>
              </a:rPr>
              <a:t>   </a:t>
            </a:r>
            <a:r>
              <a:rPr lang="zh-CN" altLang="en-US" sz="2000" b="1" noProof="0" smtClean="0">
                <a:ln>
                  <a:noFill/>
                </a:ln>
                <a:effectLst/>
                <a:uLnTx/>
                <a:uFillTx/>
                <a:latin typeface="微软雅黑" panose="020B0503020204020204" pitchFamily="34" charset="-122"/>
                <a:ea typeface="微软雅黑" panose="020B0503020204020204" pitchFamily="34" charset="-122"/>
                <a:sym typeface="+mn-ea"/>
              </a:rPr>
              <a:t>三</a:t>
            </a:r>
            <a:r>
              <a:rPr lang="zh-CN" altLang="en-US" sz="2000" b="1" smtClean="0">
                <a:solidFill>
                  <a:schemeClr val="bg1"/>
                </a:solidFill>
                <a:latin typeface="微软雅黑" panose="020B0503020204020204" pitchFamily="34" charset="-122"/>
                <a:ea typeface="微软雅黑" panose="020B0503020204020204" pitchFamily="34" charset="-122"/>
                <a:sym typeface="+mn-ea"/>
              </a:rPr>
              <a:t>、实践过程、方法及成效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2" name="矩形 21"/>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3" name="文本框 1"/>
          <p:cNvSpPr txBox="1"/>
          <p:nvPr/>
        </p:nvSpPr>
        <p:spPr>
          <a:xfrm>
            <a:off x="5000628" y="99938"/>
            <a:ext cx="300595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（四）课程思政环境建设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4" name="矩形 23"/>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pic>
        <p:nvPicPr>
          <p:cNvPr id="17" name="Picture 2" descr="D:\我的文档\My Pictures\解剖学网站.jpg"/>
          <p:cNvPicPr>
            <a:picLocks noChangeAspect="1" noChangeArrowheads="1"/>
          </p:cNvPicPr>
          <p:nvPr/>
        </p:nvPicPr>
        <p:blipFill>
          <a:blip r:embed="rId2" cstate="print"/>
          <a:srcRect/>
          <a:stretch>
            <a:fillRect/>
          </a:stretch>
        </p:blipFill>
        <p:spPr bwMode="auto">
          <a:xfrm>
            <a:off x="1000100" y="1928534"/>
            <a:ext cx="3160665" cy="19291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38100">
            <a:solidFill>
              <a:srgbClr val="9D1F33"/>
            </a:solidFill>
            <a:miter lim="800000"/>
            <a:headEnd/>
            <a:tailEnd/>
          </a:ln>
        </p:spPr>
      </p:pic>
      <p:pic>
        <p:nvPicPr>
          <p:cNvPr id="18" name="Picture 3" descr="D:\我的文档\My Pictures\遗体捐献纪念馆.jpg"/>
          <p:cNvPicPr>
            <a:picLocks noChangeAspect="1" noChangeArrowheads="1"/>
          </p:cNvPicPr>
          <p:nvPr/>
        </p:nvPicPr>
        <p:blipFill>
          <a:blip r:embed="rId3" cstate="print"/>
          <a:srcRect/>
          <a:stretch>
            <a:fillRect/>
          </a:stretch>
        </p:blipFill>
        <p:spPr bwMode="auto">
          <a:xfrm>
            <a:off x="4857752" y="1913082"/>
            <a:ext cx="3071834" cy="1934742"/>
          </a:xfrm>
          <a:prstGeom prst="rect">
            <a:avLst/>
          </a:prstGeom>
          <a:noFill/>
          <a:ln w="38100">
            <a:solidFill>
              <a:srgbClr val="9D1F33"/>
            </a:solid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6"/>
          <p:cNvSpPr txBox="1">
            <a:spLocks noChangeArrowheads="1"/>
          </p:cNvSpPr>
          <p:nvPr/>
        </p:nvSpPr>
        <p:spPr bwMode="auto">
          <a:xfrm>
            <a:off x="6260475" y="1883414"/>
            <a:ext cx="2641620" cy="1051560"/>
          </a:xfrm>
          <a:prstGeom prst="rect">
            <a:avLst/>
          </a:prstGeom>
          <a:noFill/>
          <a:ln w="38100">
            <a:noFill/>
            <a:miter lim="800000"/>
          </a:ln>
        </p:spPr>
        <p:txBody>
          <a:bodyPr wrap="square">
            <a:spAutoFit/>
          </a:bodyPr>
          <a:lstStyle/>
          <a:p>
            <a:pPr>
              <a:lnSpc>
                <a:spcPct val="150000"/>
              </a:lnSpc>
              <a:buFont typeface="Arial" panose="020B0604020202020204" pitchFamily="34" charset="0"/>
              <a:buChar cha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发放给上课的学生</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赠送给遗体捐献者家属</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Char cha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 赠送给兄弟院校老师</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Picture 2" descr="C:\Users\Administrator\Desktop\无标题.jpg"/>
          <p:cNvPicPr>
            <a:picLocks noChangeAspect="1" noChangeArrowheads="1"/>
          </p:cNvPicPr>
          <p:nvPr/>
        </p:nvPicPr>
        <p:blipFill>
          <a:blip r:embed="rId1" cstate="print"/>
          <a:srcRect/>
          <a:stretch>
            <a:fillRect/>
          </a:stretch>
        </p:blipFill>
        <p:spPr bwMode="auto">
          <a:xfrm>
            <a:off x="3370572" y="2000247"/>
            <a:ext cx="2403464" cy="1710532"/>
          </a:xfrm>
          <a:prstGeom prst="rect">
            <a:avLst/>
          </a:prstGeom>
          <a:noFill/>
          <a:ln w="9525">
            <a:solidFill>
              <a:srgbClr val="9D1F33"/>
            </a:solidFill>
            <a:miter lim="800000"/>
            <a:headEnd/>
            <a:tailEnd/>
          </a:ln>
        </p:spPr>
      </p:pic>
      <p:sp>
        <p:nvSpPr>
          <p:cNvPr id="13" name="矩形 12"/>
          <p:cNvSpPr/>
          <p:nvPr/>
        </p:nvSpPr>
        <p:spPr>
          <a:xfrm>
            <a:off x="691082" y="951865"/>
            <a:ext cx="4095232"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zh-CN" sz="2000" b="1" dirty="0" smtClean="0">
                <a:solidFill>
                  <a:srgbClr val="9D1F33"/>
                </a:solidFill>
                <a:latin typeface="微软雅黑" panose="020B0503020204020204" pitchFamily="34" charset="-122"/>
                <a:ea typeface="微软雅黑" panose="020B0503020204020204" pitchFamily="34" charset="-122"/>
              </a:rPr>
              <a:t>编辑印制</a:t>
            </a:r>
            <a:r>
              <a:rPr lang="en-US" altLang="zh-CN" sz="2000" b="1" dirty="0" smtClean="0">
                <a:solidFill>
                  <a:srgbClr val="9D1F33"/>
                </a:solidFill>
                <a:latin typeface="微软雅黑" panose="020B0503020204020204" pitchFamily="34" charset="-122"/>
                <a:ea typeface="微软雅黑" panose="020B0503020204020204" pitchFamily="34" charset="-122"/>
              </a:rPr>
              <a:t>《</a:t>
            </a:r>
            <a:r>
              <a:rPr lang="zh-CN" altLang="en-US" sz="2000" b="1" dirty="0" smtClean="0">
                <a:solidFill>
                  <a:srgbClr val="9D1F33"/>
                </a:solidFill>
                <a:latin typeface="微软雅黑" panose="020B0503020204020204" pitchFamily="34" charset="-122"/>
                <a:ea typeface="微软雅黑" panose="020B0503020204020204" pitchFamily="34" charset="-122"/>
              </a:rPr>
              <a:t>心路</a:t>
            </a:r>
            <a:r>
              <a:rPr lang="en-US" altLang="zh-CN" sz="2000" b="1" dirty="0" smtClean="0">
                <a:solidFill>
                  <a:srgbClr val="9D1F33"/>
                </a:solidFill>
                <a:latin typeface="微软雅黑" panose="020B0503020204020204" pitchFamily="34" charset="-122"/>
                <a:ea typeface="微软雅黑" panose="020B0503020204020204" pitchFamily="34" charset="-122"/>
              </a:rPr>
              <a:t>》</a:t>
            </a:r>
            <a:endParaRPr lang="en-US" altLang="zh-CN" b="1" dirty="0" smtClean="0">
              <a:solidFill>
                <a:srgbClr val="9D1F33"/>
              </a:solidFill>
              <a:latin typeface="微软雅黑" panose="020B0503020204020204" pitchFamily="34" charset="-122"/>
              <a:ea typeface="微软雅黑" panose="020B0503020204020204" pitchFamily="34" charset="-122"/>
            </a:endParaRPr>
          </a:p>
        </p:txBody>
      </p:sp>
      <p:sp>
        <p:nvSpPr>
          <p:cNvPr id="3" name="云形标注 2"/>
          <p:cNvSpPr/>
          <p:nvPr/>
        </p:nvSpPr>
        <p:spPr>
          <a:xfrm>
            <a:off x="5940425" y="1520190"/>
            <a:ext cx="2642235" cy="1938655"/>
          </a:xfrm>
          <a:prstGeom prst="cloudCallout">
            <a:avLst/>
          </a:prstGeom>
          <a:noFill/>
          <a:ln w="28575" cmpd="dbl">
            <a:solidFill>
              <a:srgbClr val="9D1F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 3"/>
          <p:cNvSpPr/>
          <p:nvPr/>
        </p:nvSpPr>
        <p:spPr bwMode="auto">
          <a:xfrm>
            <a:off x="144780" y="1075690"/>
            <a:ext cx="370205" cy="320675"/>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4" name="文本框 13"/>
          <p:cNvSpPr txBox="1"/>
          <p:nvPr/>
        </p:nvSpPr>
        <p:spPr>
          <a:xfrm>
            <a:off x="2702560" y="90805"/>
            <a:ext cx="3262433"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15" name="矩形 14"/>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928794" y="3857634"/>
            <a:ext cx="2990862" cy="338554"/>
          </a:xfrm>
          <a:prstGeom prst="rect">
            <a:avLst/>
          </a:prstGeom>
        </p:spPr>
        <p:txBody>
          <a:bodyPr wrap="square">
            <a:spAutoFit/>
          </a:bodyPr>
          <a:lstStyle/>
          <a:p>
            <a:pPr lvl="0" algn="ctr" rtl="0">
              <a:defRPr/>
            </a:pPr>
            <a:r>
              <a:rPr lang="zh-CN" altLang="en-US" sz="1600" smtClean="0">
                <a:solidFill>
                  <a:schemeClr val="tx1">
                    <a:lumMod val="75000"/>
                    <a:lumOff val="25000"/>
                  </a:schemeClr>
                </a:solidFill>
                <a:latin typeface="微软雅黑" panose="020B0503020204020204" pitchFamily="34" charset="-122"/>
                <a:ea typeface="微软雅黑" panose="020B0503020204020204" pitchFamily="34" charset="-122"/>
                <a:cs typeface="+mn-cs"/>
              </a:rPr>
              <a:t>学生感悟和心得体会</a:t>
            </a:r>
            <a:endPar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pic>
        <p:nvPicPr>
          <p:cNvPr id="17" name="Picture 10" descr="C:\Documents and Settings\Administrator\桌面\白色版.png"/>
          <p:cNvPicPr>
            <a:picLocks noChangeAspect="1"/>
          </p:cNvPicPr>
          <p:nvPr/>
        </p:nvPicPr>
        <p:blipFill>
          <a:blip r:embed="rId2" cstate="print"/>
          <a:stretch>
            <a:fillRect/>
          </a:stretch>
        </p:blipFill>
        <p:spPr>
          <a:xfrm>
            <a:off x="6561411" y="51411"/>
            <a:ext cx="2547094" cy="508689"/>
          </a:xfrm>
          <a:prstGeom prst="rect">
            <a:avLst/>
          </a:prstGeom>
          <a:noFill/>
          <a:ln w="9525">
            <a:noFill/>
          </a:ln>
        </p:spPr>
      </p:pic>
      <p:sp>
        <p:nvSpPr>
          <p:cNvPr id="18" name="矩形 17"/>
          <p:cNvSpPr/>
          <p:nvPr/>
        </p:nvSpPr>
        <p:spPr>
          <a:xfrm>
            <a:off x="10160" y="928676"/>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5</a:t>
            </a: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3" name="文本框 1"/>
          <p:cNvSpPr txBox="1"/>
          <p:nvPr/>
        </p:nvSpPr>
        <p:spPr>
          <a:xfrm>
            <a:off x="2702560" y="90805"/>
            <a:ext cx="3518912"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（三）承载体和传递形式建设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pic>
        <p:nvPicPr>
          <p:cNvPr id="24" name="Picture 2" descr="D:\更换电脑\E\教研室资料\教研室照片\《心路》.jpg"/>
          <p:cNvPicPr>
            <a:picLocks noChangeAspect="1" noChangeArrowheads="1"/>
          </p:cNvPicPr>
          <p:nvPr/>
        </p:nvPicPr>
        <p:blipFill>
          <a:blip r:embed="rId3" cstate="print"/>
          <a:srcRect/>
          <a:stretch>
            <a:fillRect/>
          </a:stretch>
        </p:blipFill>
        <p:spPr bwMode="auto">
          <a:xfrm>
            <a:off x="857224" y="1959393"/>
            <a:ext cx="2168791" cy="1755366"/>
          </a:xfrm>
          <a:prstGeom prst="rect">
            <a:avLst/>
          </a:prstGeom>
          <a:noFill/>
          <a:ln>
            <a:solidFill>
              <a:srgbClr val="C00000"/>
            </a:solidFill>
          </a:ln>
        </p:spPr>
      </p:pic>
      <p:sp>
        <p:nvSpPr>
          <p:cNvPr id="19" name="矩形 18"/>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5" name="矩形 24"/>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6" name="文本框 1"/>
          <p:cNvSpPr txBox="1"/>
          <p:nvPr/>
        </p:nvSpPr>
        <p:spPr>
          <a:xfrm>
            <a:off x="5000628" y="99938"/>
            <a:ext cx="300595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（四）课程思政环境建设</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7" name="矩形 26"/>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8660" y="1707515"/>
            <a:ext cx="4608830" cy="139827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10" descr="mmexport1428391277474"/>
          <p:cNvPicPr>
            <a:picLocks noChangeAspect="1" noChangeArrowheads="1"/>
          </p:cNvPicPr>
          <p:nvPr/>
        </p:nvPicPr>
        <p:blipFill>
          <a:blip r:embed="rId1" cstate="print"/>
          <a:srcRect/>
          <a:stretch>
            <a:fillRect/>
          </a:stretch>
        </p:blipFill>
        <p:spPr bwMode="auto">
          <a:xfrm>
            <a:off x="6561152" y="748649"/>
            <a:ext cx="1738386" cy="1172021"/>
          </a:xfrm>
          <a:prstGeom prst="rect">
            <a:avLst/>
          </a:prstGeom>
          <a:noFill/>
          <a:ln w="9525">
            <a:noFill/>
            <a:miter lim="800000"/>
            <a:headEnd/>
            <a:tailEnd/>
          </a:ln>
        </p:spPr>
      </p:pic>
      <p:pic>
        <p:nvPicPr>
          <p:cNvPr id="9" name="Picture 11" descr="调整大小 感恩卡1"/>
          <p:cNvPicPr>
            <a:picLocks noChangeAspect="1" noChangeArrowheads="1"/>
          </p:cNvPicPr>
          <p:nvPr/>
        </p:nvPicPr>
        <p:blipFill>
          <a:blip r:embed="rId2" cstate="print"/>
          <a:srcRect/>
          <a:stretch>
            <a:fillRect/>
          </a:stretch>
        </p:blipFill>
        <p:spPr bwMode="auto">
          <a:xfrm>
            <a:off x="6786578" y="857238"/>
            <a:ext cx="1102671" cy="823799"/>
          </a:xfrm>
          <a:prstGeom prst="rect">
            <a:avLst/>
          </a:prstGeom>
          <a:noFill/>
          <a:ln w="9525">
            <a:noFill/>
            <a:miter lim="800000"/>
            <a:headEnd/>
            <a:tailEnd/>
          </a:ln>
        </p:spPr>
      </p:pic>
      <p:sp>
        <p:nvSpPr>
          <p:cNvPr id="20488" name="TextBox 11"/>
          <p:cNvSpPr txBox="1">
            <a:spLocks noChangeArrowheads="1"/>
          </p:cNvSpPr>
          <p:nvPr/>
        </p:nvSpPr>
        <p:spPr bwMode="auto">
          <a:xfrm>
            <a:off x="786765" y="1851670"/>
            <a:ext cx="4434840" cy="1123950"/>
          </a:xfrm>
          <a:prstGeom prst="rect">
            <a:avLst/>
          </a:prstGeom>
          <a:noFill/>
          <a:ln w="9525">
            <a:noFill/>
            <a:miter lim="800000"/>
          </a:ln>
        </p:spPr>
        <p:txBody>
          <a:bodyPr wrap="square">
            <a:spAutoFit/>
          </a:bodyPr>
          <a:lstStyle/>
          <a:p>
            <a:pPr>
              <a:lnSpc>
                <a:spcPct val="140000"/>
              </a:lnSpc>
              <a:spcBef>
                <a:spcPct val="50000"/>
              </a:spcBef>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    我</a:t>
            </a:r>
            <a:r>
              <a:rPr lang="zh-CN" altLang="en-US" sz="1600" dirty="0">
                <a:solidFill>
                  <a:schemeClr val="bg1"/>
                </a:solidFill>
                <a:latin typeface="微软雅黑" panose="020B0503020204020204" pitchFamily="34" charset="-122"/>
                <a:ea typeface="微软雅黑" panose="020B0503020204020204" pitchFamily="34" charset="-122"/>
                <a:sym typeface="+mn-ea"/>
              </a:rPr>
              <a:t>不知</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道您是</a:t>
            </a:r>
            <a:r>
              <a:rPr lang="zh-CN" altLang="en-US" sz="1600" dirty="0">
                <a:solidFill>
                  <a:schemeClr val="bg1"/>
                </a:solidFill>
                <a:latin typeface="微软雅黑" panose="020B0503020204020204" pitchFamily="34" charset="-122"/>
                <a:ea typeface="微软雅黑" panose="020B0503020204020204" pitchFamily="34" charset="-122"/>
                <a:sym typeface="+mn-ea"/>
              </a:rPr>
              <a:t>谁，</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a:lnSpc>
                <a:spcPct val="90000"/>
              </a:lnSpc>
              <a:spcBef>
                <a:spcPct val="50000"/>
              </a:spcBef>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    但</a:t>
            </a:r>
            <a:r>
              <a:rPr lang="zh-CN" altLang="en-US" sz="1600" dirty="0">
                <a:solidFill>
                  <a:schemeClr val="bg1"/>
                </a:solidFill>
                <a:latin typeface="微软雅黑" panose="020B0503020204020204" pitchFamily="34" charset="-122"/>
                <a:ea typeface="微软雅黑" panose="020B0503020204020204" pitchFamily="34" charset="-122"/>
                <a:sym typeface="+mn-ea"/>
              </a:rPr>
              <a:t>我知</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道您为</a:t>
            </a:r>
            <a:r>
              <a:rPr lang="zh-CN" altLang="en-US" sz="1600" dirty="0">
                <a:solidFill>
                  <a:schemeClr val="bg1"/>
                </a:solidFill>
                <a:latin typeface="微软雅黑" panose="020B0503020204020204" pitchFamily="34" charset="-122"/>
                <a:ea typeface="微软雅黑" panose="020B0503020204020204" pitchFamily="34" charset="-122"/>
                <a:sym typeface="+mn-ea"/>
              </a:rPr>
              <a:t>了谁，</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a:lnSpc>
                <a:spcPct val="90000"/>
              </a:lnSpc>
              <a:spcBef>
                <a:spcPct val="50000"/>
              </a:spcBef>
            </a:pPr>
            <a:r>
              <a:rPr lang="zh-CN" altLang="en-US" sz="1600" dirty="0" smtClean="0">
                <a:solidFill>
                  <a:schemeClr val="bg1"/>
                </a:solidFill>
                <a:latin typeface="微软雅黑" panose="020B0503020204020204" pitchFamily="34" charset="-122"/>
                <a:ea typeface="微软雅黑" panose="020B0503020204020204" pitchFamily="34" charset="-122"/>
                <a:sym typeface="+mn-ea"/>
              </a:rPr>
              <a:t>    您让</a:t>
            </a:r>
            <a:r>
              <a:rPr lang="zh-CN" altLang="en-US" sz="1600" dirty="0">
                <a:solidFill>
                  <a:schemeClr val="bg1"/>
                </a:solidFill>
                <a:latin typeface="微软雅黑" panose="020B0503020204020204" pitchFamily="34" charset="-122"/>
                <a:ea typeface="微软雅黑" panose="020B0503020204020204" pitchFamily="34" charset="-122"/>
                <a:sym typeface="+mn-ea"/>
              </a:rPr>
              <a:t>我们知道我们以</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后要为</a:t>
            </a:r>
            <a:r>
              <a:rPr lang="zh-CN" altLang="en-US" sz="1600" dirty="0">
                <a:solidFill>
                  <a:schemeClr val="bg1"/>
                </a:solidFill>
                <a:latin typeface="微软雅黑" panose="020B0503020204020204" pitchFamily="34" charset="-122"/>
                <a:ea typeface="微软雅黑" panose="020B0503020204020204" pitchFamily="34" charset="-122"/>
                <a:sym typeface="+mn-ea"/>
              </a:rPr>
              <a:t>了谁。</a:t>
            </a:r>
            <a:endParaRPr lang="zh-CN" altLang="en-US" sz="1200" dirty="0">
              <a:solidFill>
                <a:schemeClr val="bg1"/>
              </a:solidFill>
              <a:latin typeface="楷体" panose="02010609060101010101" pitchFamily="49" charset="-122"/>
              <a:ea typeface="楷体" panose="02010609060101010101" pitchFamily="49" charset="-122"/>
              <a:cs typeface="楷体_GB2312"/>
              <a:sym typeface="+mn-ea"/>
            </a:endParaRPr>
          </a:p>
        </p:txBody>
      </p:sp>
      <p:sp>
        <p:nvSpPr>
          <p:cNvPr id="10" name="矩形 9"/>
          <p:cNvSpPr/>
          <p:nvPr/>
        </p:nvSpPr>
        <p:spPr>
          <a:xfrm>
            <a:off x="785786" y="951865"/>
            <a:ext cx="4492313" cy="5683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学生感言</a:t>
            </a:r>
            <a:endParaRPr kumimoji="0" lang="zh-CN" altLang="zh-CN" sz="20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sp>
        <p:nvSpPr>
          <p:cNvPr id="16" name="文本框 1"/>
          <p:cNvSpPr txBox="1"/>
          <p:nvPr/>
        </p:nvSpPr>
        <p:spPr>
          <a:xfrm>
            <a:off x="3163475" y="90805"/>
            <a:ext cx="249299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rPr>
              <a:t>四、</a:t>
            </a:r>
            <a:r>
              <a:rPr lang="zh-CN" altLang="zh-CN" sz="2000" b="1" smtClean="0">
                <a:solidFill>
                  <a:schemeClr val="bg1"/>
                </a:solidFill>
                <a:latin typeface="微软雅黑" panose="020B0503020204020204" pitchFamily="34" charset="-122"/>
                <a:ea typeface="微软雅黑" panose="020B0503020204020204" pitchFamily="34" charset="-122"/>
              </a:rPr>
              <a:t>成效观察和研究</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83568" y="3221087"/>
            <a:ext cx="4608830" cy="6480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1"/>
          <p:cNvSpPr txBox="1">
            <a:spLocks noChangeArrowheads="1"/>
          </p:cNvSpPr>
          <p:nvPr/>
        </p:nvSpPr>
        <p:spPr bwMode="auto">
          <a:xfrm>
            <a:off x="1289288" y="3328111"/>
            <a:ext cx="4434840" cy="437043"/>
          </a:xfrm>
          <a:prstGeom prst="rect">
            <a:avLst/>
          </a:prstGeom>
          <a:noFill/>
          <a:ln w="9525">
            <a:noFill/>
            <a:miter lim="800000"/>
          </a:ln>
        </p:spPr>
        <p:txBody>
          <a:bodyPr wrap="square">
            <a:spAutoFit/>
          </a:bodyPr>
          <a:lstStyle/>
          <a:p>
            <a:pPr>
              <a:lnSpc>
                <a:spcPct val="140000"/>
              </a:lnSpc>
              <a:spcBef>
                <a:spcPct val="50000"/>
              </a:spcBef>
            </a:pPr>
            <a:r>
              <a:rPr lang="zh-CN" altLang="en-US" sz="1600" smtClean="0">
                <a:solidFill>
                  <a:schemeClr val="bg1"/>
                </a:solidFill>
                <a:latin typeface="微软雅黑" panose="020B0503020204020204" pitchFamily="34" charset="-122"/>
                <a:ea typeface="微软雅黑" panose="020B0503020204020204" pitchFamily="34" charset="-122"/>
                <a:sym typeface="+mn-ea"/>
              </a:rPr>
              <a:t>以汝</a:t>
            </a:r>
            <a:r>
              <a:rPr lang="zh-CN" altLang="en-US" sz="1600" dirty="0" smtClean="0">
                <a:solidFill>
                  <a:schemeClr val="bg1"/>
                </a:solidFill>
                <a:latin typeface="微软雅黑" panose="020B0503020204020204" pitchFamily="34" charset="-122"/>
                <a:ea typeface="微软雅黑" panose="020B0503020204020204" pitchFamily="34" charset="-122"/>
                <a:sym typeface="+mn-ea"/>
              </a:rPr>
              <a:t>秋叶之静美，唤吾夏花之绚烂                         </a:t>
            </a:r>
            <a:endParaRPr lang="zh-CN" altLang="en-US" sz="1200" dirty="0">
              <a:solidFill>
                <a:schemeClr val="bg1"/>
              </a:solidFill>
              <a:latin typeface="楷体" panose="02010609060101010101" pitchFamily="49" charset="-122"/>
              <a:ea typeface="楷体" panose="02010609060101010101" pitchFamily="49" charset="-122"/>
              <a:cs typeface="楷体_GB2312"/>
              <a:sym typeface="+mn-ea"/>
            </a:endParaRPr>
          </a:p>
        </p:txBody>
      </p:sp>
      <p:sp>
        <p:nvSpPr>
          <p:cNvPr id="25" name="矩形 24"/>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6" name="矩形 25"/>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7" name="文本框 1"/>
          <p:cNvSpPr txBox="1"/>
          <p:nvPr/>
        </p:nvSpPr>
        <p:spPr>
          <a:xfrm>
            <a:off x="5000628" y="99938"/>
            <a:ext cx="274947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（五）成效观察和研究</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 name="文本框 2"/>
          <p:cNvSpPr txBox="1"/>
          <p:nvPr/>
        </p:nvSpPr>
        <p:spPr>
          <a:xfrm>
            <a:off x="1918335" y="4093845"/>
            <a:ext cx="3176905" cy="337185"/>
          </a:xfrm>
          <a:prstGeom prst="rect">
            <a:avLst/>
          </a:prstGeom>
          <a:noFill/>
        </p:spPr>
        <p:txBody>
          <a:bodyPr wrap="none" rtlCol="0">
            <a:spAutoFit/>
          </a:bodyPr>
          <a:lstStyle/>
          <a:p>
            <a:pPr algn="l"/>
            <a:r>
              <a:rPr lang="zh-CN" altLang="en-US" sz="1600" b="1" dirty="0">
                <a:solidFill>
                  <a:schemeClr val="bg1"/>
                </a:solidFill>
                <a:latin typeface="微软雅黑" panose="020B0503020204020204" pitchFamily="34" charset="-122"/>
                <a:ea typeface="微软雅黑" panose="020B0503020204020204" pitchFamily="34" charset="-122"/>
                <a:sym typeface="+mn-ea"/>
              </a:rPr>
              <a:t> </a:t>
            </a:r>
            <a:r>
              <a:rPr lang="en-US" altLang="zh-CN" sz="1400" dirty="0">
                <a:solidFill>
                  <a:srgbClr val="C00000"/>
                </a:solidFill>
                <a:latin typeface="楷体" panose="02010609060101010101" pitchFamily="49" charset="-122"/>
                <a:ea typeface="楷体" panose="02010609060101010101" pitchFamily="49" charset="-122"/>
                <a:cs typeface="楷体_GB2312"/>
                <a:sym typeface="+mn-ea"/>
              </a:rPr>
              <a:t>—— </a:t>
            </a:r>
            <a:r>
              <a:rPr lang="zh-CN" altLang="en-US" sz="1400" dirty="0">
                <a:solidFill>
                  <a:srgbClr val="C00000"/>
                </a:solidFill>
                <a:latin typeface="楷体" panose="02010609060101010101" pitchFamily="49" charset="-122"/>
                <a:ea typeface="楷体" panose="02010609060101010101" pitchFamily="49" charset="-122"/>
                <a:cs typeface="楷体_GB2312"/>
                <a:sym typeface="+mn-ea"/>
              </a:rPr>
              <a:t>摘自学生实验报告中的心得体会</a:t>
            </a:r>
            <a:endParaRPr lang="zh-CN" altLang="en-US" sz="1400" dirty="0">
              <a:solidFill>
                <a:srgbClr val="C00000"/>
              </a:solidFill>
              <a:latin typeface="楷体" panose="02010609060101010101" pitchFamily="49" charset="-122"/>
              <a:ea typeface="楷体" panose="02010609060101010101" pitchFamily="49" charset="-122"/>
              <a:cs typeface="楷体_GB2312"/>
              <a:sym typeface="+mn-ea"/>
            </a:endParaRPr>
          </a:p>
        </p:txBody>
      </p:sp>
      <p:pic>
        <p:nvPicPr>
          <p:cNvPr id="30722" name="Picture 2" descr="C:\Users\Administrator\Desktop\发给天津中医大汪涛\调整大小 DSC_06262.jpg"/>
          <p:cNvPicPr>
            <a:picLocks noChangeAspect="1" noChangeArrowheads="1"/>
          </p:cNvPicPr>
          <p:nvPr/>
        </p:nvPicPr>
        <p:blipFill>
          <a:blip r:embed="rId3" cstate="print"/>
          <a:srcRect/>
          <a:stretch>
            <a:fillRect/>
          </a:stretch>
        </p:blipFill>
        <p:spPr bwMode="auto">
          <a:xfrm>
            <a:off x="6332855" y="2035810"/>
            <a:ext cx="1967230" cy="2324735"/>
          </a:xfrm>
          <a:prstGeom prst="rect">
            <a:avLst/>
          </a:prstGeom>
          <a:noFill/>
          <a:ln>
            <a:solidFill>
              <a:srgbClr val="9D1F33"/>
            </a:solidFill>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951865"/>
            <a:ext cx="5317490" cy="568325"/>
            <a:chOff x="0" y="771525"/>
            <a:chExt cx="6156176" cy="720725"/>
          </a:xfrm>
        </p:grpSpPr>
        <p:sp>
          <p:nvSpPr>
            <p:cNvPr id="3" name="矩形 2"/>
            <p:cNvSpPr/>
            <p:nvPr/>
          </p:nvSpPr>
          <p:spPr>
            <a:xfrm>
              <a:off x="0" y="771525"/>
              <a:ext cx="720708" cy="7207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4" name="矩形 3"/>
            <p:cNvSpPr/>
            <p:nvPr/>
          </p:nvSpPr>
          <p:spPr>
            <a:xfrm>
              <a:off x="800081" y="771525"/>
              <a:ext cx="5356095" cy="7207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2000" b="1" smtClean="0">
                  <a:solidFill>
                    <a:srgbClr val="9D1F33"/>
                  </a:solidFill>
                  <a:latin typeface="微软雅黑" panose="020B0503020204020204" pitchFamily="34" charset="-122"/>
                  <a:ea typeface="微软雅黑" panose="020B0503020204020204" pitchFamily="34" charset="-122"/>
                </a:rPr>
                <a:t>研究的</a:t>
              </a:r>
              <a:r>
                <a:rPr kumimoji="0" lang="zh-CN" altLang="en-US" sz="2000" b="1" i="0" u="none" strike="noStrike" kern="1200" cap="none" spc="0" normalizeH="0" baseline="0" noProof="0" smtClean="0">
                  <a:ln>
                    <a:noFill/>
                  </a:ln>
                  <a:solidFill>
                    <a:srgbClr val="9D1F33"/>
                  </a:solidFill>
                  <a:effectLst/>
                  <a:uLnTx/>
                  <a:uFillTx/>
                  <a:latin typeface="微软雅黑" panose="020B0503020204020204" pitchFamily="34" charset="-122"/>
                  <a:ea typeface="微软雅黑" panose="020B0503020204020204" pitchFamily="34" charset="-122"/>
                  <a:cs typeface="+mn-cs"/>
                </a:rPr>
                <a:t>资料</a:t>
              </a:r>
              <a:endParaRPr kumimoji="0" lang="zh-CN" altLang="zh-CN" sz="20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组合 11"/>
          <p:cNvGrpSpPr/>
          <p:nvPr/>
        </p:nvGrpSpPr>
        <p:grpSpPr>
          <a:xfrm>
            <a:off x="1462383" y="1938772"/>
            <a:ext cx="6629401" cy="1633110"/>
            <a:chOff x="1688034" y="3219822"/>
            <a:chExt cx="5104547" cy="1656136"/>
          </a:xfrm>
        </p:grpSpPr>
        <p:sp>
          <p:nvSpPr>
            <p:cNvPr id="12" name="矩形 11"/>
            <p:cNvSpPr/>
            <p:nvPr/>
          </p:nvSpPr>
          <p:spPr>
            <a:xfrm>
              <a:off x="2340771" y="3266187"/>
              <a:ext cx="4451810" cy="3419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实验报告心得体会</a:t>
              </a:r>
              <a:r>
                <a:rPr lang="zh-CN" altLang="zh-CN" sz="1600" dirty="0">
                  <a:solidFill>
                    <a:srgbClr val="9D1F33"/>
                  </a:solidFill>
                  <a:latin typeface="微软雅黑" panose="020B0503020204020204" pitchFamily="34" charset="-122"/>
                  <a:ea typeface="微软雅黑" panose="020B0503020204020204" pitchFamily="34" charset="-122"/>
                  <a:cs typeface="+mn-cs"/>
                </a:rPr>
                <a:t>涉及因</a:t>
              </a:r>
              <a:r>
                <a:rPr lang="zh-CN" altLang="zh-CN" sz="1600" dirty="0" smtClean="0">
                  <a:solidFill>
                    <a:srgbClr val="9D1F33"/>
                  </a:solidFill>
                  <a:latin typeface="微软雅黑" panose="020B0503020204020204" pitchFamily="34" charset="-122"/>
                  <a:ea typeface="微软雅黑" panose="020B0503020204020204" pitchFamily="34" charset="-122"/>
                  <a:cs typeface="+mn-cs"/>
                </a:rPr>
                <a:t>素</a:t>
              </a:r>
              <a:r>
                <a:rPr lang="zh-CN" altLang="en-US" sz="1600" dirty="0" smtClean="0">
                  <a:solidFill>
                    <a:srgbClr val="9D1F33"/>
                  </a:solidFill>
                  <a:latin typeface="微软雅黑" panose="020B0503020204020204" pitchFamily="34" charset="-122"/>
                  <a:ea typeface="微软雅黑" panose="020B0503020204020204" pitchFamily="34" charset="-122"/>
                  <a:cs typeface="+mn-cs"/>
                </a:rPr>
                <a:t>和人文情感</a:t>
              </a:r>
              <a:r>
                <a:rPr lang="zh-CN" altLang="zh-CN" sz="1600" dirty="0" smtClean="0">
                  <a:solidFill>
                    <a:srgbClr val="9D1F33"/>
                  </a:solidFill>
                  <a:latin typeface="微软雅黑" panose="020B0503020204020204" pitchFamily="34" charset="-122"/>
                  <a:ea typeface="微软雅黑" panose="020B0503020204020204" pitchFamily="34" charset="-122"/>
                  <a:cs typeface="+mn-cs"/>
                </a:rPr>
                <a:t>分</a:t>
              </a:r>
              <a:r>
                <a:rPr lang="zh-CN" altLang="zh-CN" sz="1600" dirty="0">
                  <a:solidFill>
                    <a:srgbClr val="9D1F33"/>
                  </a:solidFill>
                  <a:latin typeface="微软雅黑" panose="020B0503020204020204" pitchFamily="34" charset="-122"/>
                  <a:ea typeface="微软雅黑" panose="020B0503020204020204" pitchFamily="34" charset="-122"/>
                  <a:cs typeface="+mn-cs"/>
                </a:rPr>
                <a:t>析</a:t>
              </a: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（分类及汇总）</a:t>
              </a:r>
              <a:endPar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2348109" y="3876653"/>
              <a:ext cx="3416829" cy="3419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课程评价中对德育</a:t>
              </a:r>
              <a:r>
                <a:rPr lang="zh-CN" altLang="zh-CN" sz="1600" dirty="0">
                  <a:solidFill>
                    <a:srgbClr val="9D1F33"/>
                  </a:solidFill>
                  <a:latin typeface="微软雅黑" panose="020B0503020204020204" pitchFamily="34" charset="-122"/>
                  <a:ea typeface="微软雅黑" panose="020B0503020204020204" pitchFamily="34" charset="-122"/>
                  <a:cs typeface="+mn-cs"/>
                </a:rPr>
                <a:t>认同性分析</a:t>
              </a: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（排序情况）</a:t>
              </a:r>
              <a:endPar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10"/>
            <p:cNvGrpSpPr/>
            <p:nvPr/>
          </p:nvGrpSpPr>
          <p:grpSpPr>
            <a:xfrm>
              <a:off x="1688034" y="3219822"/>
              <a:ext cx="432000" cy="432000"/>
              <a:chOff x="1688034" y="3219822"/>
              <a:chExt cx="432000" cy="432000"/>
            </a:xfrm>
          </p:grpSpPr>
          <p:sp>
            <p:nvSpPr>
              <p:cNvPr id="31" name="矩形 30"/>
              <p:cNvSpPr/>
              <p:nvPr/>
            </p:nvSpPr>
            <p:spPr bwMode="auto">
              <a:xfrm>
                <a:off x="1688034" y="3219822"/>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16"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nvGrpSpPr>
            <p:cNvPr id="7" name="组合 36"/>
            <p:cNvGrpSpPr/>
            <p:nvPr/>
          </p:nvGrpSpPr>
          <p:grpSpPr>
            <a:xfrm>
              <a:off x="1688034" y="3835999"/>
              <a:ext cx="432000" cy="432000"/>
              <a:chOff x="1688034" y="3219822"/>
              <a:chExt cx="432000" cy="432000"/>
            </a:xfrm>
          </p:grpSpPr>
          <p:sp>
            <p:nvSpPr>
              <p:cNvPr id="18" name="矩形 17"/>
              <p:cNvSpPr/>
              <p:nvPr/>
            </p:nvSpPr>
            <p:spPr bwMode="auto">
              <a:xfrm>
                <a:off x="1688034" y="3219734"/>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19"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nvGrpSpPr>
            <p:cNvPr id="8" name="组合 39"/>
            <p:cNvGrpSpPr/>
            <p:nvPr/>
          </p:nvGrpSpPr>
          <p:grpSpPr>
            <a:xfrm>
              <a:off x="1688034" y="4443958"/>
              <a:ext cx="432000" cy="432000"/>
              <a:chOff x="1688034" y="3219822"/>
              <a:chExt cx="432000" cy="432000"/>
            </a:xfrm>
          </p:grpSpPr>
          <p:sp>
            <p:nvSpPr>
              <p:cNvPr id="41" name="矩形 40"/>
              <p:cNvSpPr/>
              <p:nvPr/>
            </p:nvSpPr>
            <p:spPr bwMode="auto">
              <a:xfrm>
                <a:off x="1688034" y="3219924"/>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21"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pic>
        <p:nvPicPr>
          <p:cNvPr id="30" name="Picture 4" descr="\\MAGNUM\Projects\Microsoft\Cloud Power FY12\Design\ICONS_PNG\Document_Secure.png"/>
          <p:cNvPicPr>
            <a:picLocks noChangeAspect="1"/>
          </p:cNvPicPr>
          <p:nvPr/>
        </p:nvPicPr>
        <p:blipFill>
          <a:blip r:embed="rId1" cstate="print">
            <a:lum bright="100000"/>
          </a:blip>
          <a:stretch>
            <a:fillRect/>
          </a:stretch>
        </p:blipFill>
        <p:spPr>
          <a:xfrm>
            <a:off x="1464569" y="3716134"/>
            <a:ext cx="369336" cy="369234"/>
          </a:xfrm>
          <a:prstGeom prst="rect">
            <a:avLst/>
          </a:prstGeom>
          <a:noFill/>
          <a:ln w="9525">
            <a:noFill/>
          </a:ln>
        </p:spPr>
      </p:pic>
      <p:sp>
        <p:nvSpPr>
          <p:cNvPr id="32" name="矩形 31"/>
          <p:cNvSpPr/>
          <p:nvPr/>
        </p:nvSpPr>
        <p:spPr>
          <a:xfrm>
            <a:off x="2319639" y="3229413"/>
            <a:ext cx="2621280" cy="33718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学生在课程中的</a:t>
            </a:r>
            <a:r>
              <a:rPr kumimoji="0" lang="zh-CN" altLang="zh-CN" sz="16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行为学观察</a:t>
            </a:r>
            <a:endParaRPr kumimoji="0" lang="zh-CN" altLang="zh-CN" sz="16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0" y="4714908"/>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36" name="文本框 1"/>
          <p:cNvSpPr txBox="1"/>
          <p:nvPr/>
        </p:nvSpPr>
        <p:spPr>
          <a:xfrm>
            <a:off x="3163475" y="90805"/>
            <a:ext cx="2492990"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rPr>
              <a:t>四、</a:t>
            </a:r>
            <a:r>
              <a:rPr lang="zh-CN" altLang="zh-CN" sz="2000" b="1" smtClean="0">
                <a:solidFill>
                  <a:schemeClr val="bg1"/>
                </a:solidFill>
                <a:latin typeface="微软雅黑" panose="020B0503020204020204" pitchFamily="34" charset="-122"/>
                <a:ea typeface="微软雅黑" panose="020B0503020204020204" pitchFamily="34" charset="-122"/>
              </a:rPr>
              <a:t>成效观察和研究</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0" y="929005"/>
            <a:ext cx="591374" cy="5048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4000" b="1" smtClean="0">
                <a:latin typeface="Arial Rounded MT Bold" panose="020F0704030504030204" pitchFamily="34" charset="0"/>
                <a:ea typeface="微软雅黑" panose="020B0503020204020204" pitchFamily="34" charset="-122"/>
              </a:rPr>
              <a:t>1</a:t>
            </a: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43" name="文本框 1"/>
          <p:cNvSpPr txBox="1"/>
          <p:nvPr/>
        </p:nvSpPr>
        <p:spPr>
          <a:xfrm>
            <a:off x="3163475" y="90805"/>
            <a:ext cx="274947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rPr>
              <a:t>（四）</a:t>
            </a:r>
            <a:r>
              <a:rPr lang="zh-CN" altLang="zh-CN" sz="2000" b="1" smtClean="0">
                <a:solidFill>
                  <a:schemeClr val="bg1"/>
                </a:solidFill>
                <a:latin typeface="微软雅黑" panose="020B0503020204020204" pitchFamily="34" charset="-122"/>
                <a:ea typeface="微软雅黑" panose="020B0503020204020204" pitchFamily="34" charset="-122"/>
              </a:rPr>
              <a:t>成效观察和研究</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44" name="矩形 43"/>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45" name="文本框 1"/>
          <p:cNvSpPr txBox="1"/>
          <p:nvPr/>
        </p:nvSpPr>
        <p:spPr>
          <a:xfrm>
            <a:off x="5000628" y="99938"/>
            <a:ext cx="1774846"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（六）研    究</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
        <p:nvSpPr>
          <p:cNvPr id="46" name="矩形 45"/>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951865"/>
            <a:ext cx="5317490" cy="568325"/>
            <a:chOff x="0" y="771525"/>
            <a:chExt cx="6156176" cy="720725"/>
          </a:xfrm>
        </p:grpSpPr>
        <p:sp>
          <p:nvSpPr>
            <p:cNvPr id="3" name="矩形 2"/>
            <p:cNvSpPr/>
            <p:nvPr/>
          </p:nvSpPr>
          <p:spPr>
            <a:xfrm>
              <a:off x="0" y="771525"/>
              <a:ext cx="720708" cy="7207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4" name="矩形 3"/>
            <p:cNvSpPr/>
            <p:nvPr/>
          </p:nvSpPr>
          <p:spPr>
            <a:xfrm>
              <a:off x="800081" y="771525"/>
              <a:ext cx="5356095" cy="7207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2000" b="1" i="0" u="none" strike="noStrike" kern="1200" cap="none" spc="0" normalizeH="0" baseline="0" noProof="0" smtClean="0">
                  <a:ln>
                    <a:noFill/>
                  </a:ln>
                  <a:solidFill>
                    <a:srgbClr val="9D1F33"/>
                  </a:solidFill>
                  <a:effectLst/>
                  <a:uLnTx/>
                  <a:uFillTx/>
                  <a:latin typeface="微软雅黑" panose="020B0503020204020204" pitchFamily="34" charset="-122"/>
                  <a:ea typeface="微软雅黑" panose="020B0503020204020204" pitchFamily="34" charset="-122"/>
                  <a:cs typeface="+mn-cs"/>
                </a:rPr>
                <a:t>观</a:t>
              </a:r>
              <a:r>
                <a:rPr kumimoji="0" lang="zh-CN" altLang="zh-CN" sz="20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察和</a:t>
              </a:r>
              <a:r>
                <a:rPr kumimoji="0" lang="zh-CN" altLang="zh-CN" sz="2000" b="1" i="0" u="none" strike="noStrike" kern="1200" cap="none" spc="0" normalizeH="0" baseline="0" noProof="0">
                  <a:ln>
                    <a:noFill/>
                  </a:ln>
                  <a:solidFill>
                    <a:srgbClr val="9D1F33"/>
                  </a:solidFill>
                  <a:effectLst/>
                  <a:uLnTx/>
                  <a:uFillTx/>
                  <a:latin typeface="微软雅黑" panose="020B0503020204020204" pitchFamily="34" charset="-122"/>
                  <a:ea typeface="微软雅黑" panose="020B0503020204020204" pitchFamily="34" charset="-122"/>
                  <a:cs typeface="+mn-cs"/>
                </a:rPr>
                <a:t>研</a:t>
              </a:r>
              <a:r>
                <a:rPr kumimoji="0" lang="zh-CN" altLang="zh-CN" sz="2000" b="1" i="0" u="none" strike="noStrike" kern="1200" cap="none" spc="0" normalizeH="0" baseline="0" noProof="0" smtClean="0">
                  <a:ln>
                    <a:noFill/>
                  </a:ln>
                  <a:solidFill>
                    <a:srgbClr val="9D1F33"/>
                  </a:solidFill>
                  <a:effectLst/>
                  <a:uLnTx/>
                  <a:uFillTx/>
                  <a:latin typeface="微软雅黑" panose="020B0503020204020204" pitchFamily="34" charset="-122"/>
                  <a:ea typeface="微软雅黑" panose="020B0503020204020204" pitchFamily="34" charset="-122"/>
                  <a:cs typeface="+mn-cs"/>
                </a:rPr>
                <a:t>究</a:t>
              </a:r>
              <a:r>
                <a:rPr kumimoji="0" lang="zh-CN" altLang="en-US" sz="2000" b="1" i="0" u="none" strike="noStrike" kern="1200" cap="none" spc="0" normalizeH="0" baseline="0" noProof="0" smtClean="0">
                  <a:ln>
                    <a:noFill/>
                  </a:ln>
                  <a:solidFill>
                    <a:srgbClr val="9D1F33"/>
                  </a:solidFill>
                  <a:effectLst/>
                  <a:uLnTx/>
                  <a:uFillTx/>
                  <a:latin typeface="微软雅黑" panose="020B0503020204020204" pitchFamily="34" charset="-122"/>
                  <a:ea typeface="微软雅黑" panose="020B0503020204020204" pitchFamily="34" charset="-122"/>
                  <a:cs typeface="+mn-cs"/>
                </a:rPr>
                <a:t>项目</a:t>
              </a:r>
              <a:endParaRPr kumimoji="0" lang="zh-CN" altLang="zh-CN" sz="2000" b="1"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11"/>
          <p:cNvGrpSpPr/>
          <p:nvPr/>
        </p:nvGrpSpPr>
        <p:grpSpPr>
          <a:xfrm>
            <a:off x="1428728" y="1928808"/>
            <a:ext cx="6572770" cy="1655762"/>
            <a:chOff x="1688034" y="3219822"/>
            <a:chExt cx="6572429" cy="1656136"/>
          </a:xfrm>
        </p:grpSpPr>
        <p:sp>
          <p:nvSpPr>
            <p:cNvPr id="5" name="矩形 4"/>
            <p:cNvSpPr/>
            <p:nvPr/>
          </p:nvSpPr>
          <p:spPr>
            <a:xfrm>
              <a:off x="2330943" y="3291276"/>
              <a:ext cx="3671698" cy="33863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课题实施的</a:t>
              </a:r>
              <a:r>
                <a:rPr kumimoji="0" lang="zh-CN" altLang="zh-CN" sz="16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有</a:t>
              </a:r>
              <a:r>
                <a:rPr kumimoji="0" lang="zh-CN" altLang="zh-CN" sz="1600"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效</a:t>
              </a:r>
              <a:r>
                <a:rPr kumimoji="0" lang="zh-CN" altLang="en-US" sz="1600"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环节</a:t>
              </a:r>
              <a:r>
                <a:rPr kumimoji="0" lang="zh-CN" altLang="zh-CN" sz="1600" i="0" u="none" strike="noStrike" kern="1200" cap="none" spc="0" normalizeH="0" baseline="0" noProof="0" dirty="0" smtClean="0">
                  <a:ln>
                    <a:noFill/>
                  </a:ln>
                  <a:solidFill>
                    <a:srgbClr val="9D1F33"/>
                  </a:solidFill>
                  <a:effectLst/>
                  <a:uLnTx/>
                  <a:uFillTx/>
                  <a:latin typeface="微软雅黑" panose="020B0503020204020204" pitchFamily="34" charset="-122"/>
                  <a:ea typeface="微软雅黑" panose="020B0503020204020204" pitchFamily="34" charset="-122"/>
                  <a:cs typeface="+mn-cs"/>
                </a:rPr>
                <a:t>研</a:t>
              </a:r>
              <a:r>
                <a:rPr kumimoji="0" lang="zh-CN" altLang="zh-CN" sz="16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究</a:t>
              </a:r>
              <a:endParaRPr kumimoji="0" lang="zh-CN" altLang="zh-CN" sz="16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340462" y="3867668"/>
              <a:ext cx="4967769" cy="3386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仪式理论</a:t>
              </a:r>
              <a:r>
                <a:rPr kumimoji="0" lang="zh-CN" altLang="zh-CN" sz="16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-仪式行为-学生情感-学生行</a:t>
              </a:r>
              <a:r>
                <a:rPr kumimoji="0" lang="zh-CN" altLang="zh-CN" sz="160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为</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cs"/>
                </a:rPr>
                <a:t>的相关性研究</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sp>
          <p:nvSpPr>
            <p:cNvPr id="7" name="矩形 6"/>
            <p:cNvSpPr/>
            <p:nvPr/>
          </p:nvSpPr>
          <p:spPr>
            <a:xfrm>
              <a:off x="2330943" y="4453183"/>
              <a:ext cx="5929520" cy="3386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专业课程与德育的</a:t>
              </a:r>
              <a:r>
                <a:rPr kumimoji="0" lang="zh-CN" altLang="zh-CN" sz="1600" i="0" u="none" strike="noStrike" kern="1200" cap="none" spc="0" normalizeH="0" baseline="0" noProof="0" dirty="0">
                  <a:ln>
                    <a:noFill/>
                  </a:ln>
                  <a:solidFill>
                    <a:srgbClr val="9D1F33"/>
                  </a:solidFill>
                  <a:effectLst/>
                  <a:uLnTx/>
                  <a:uFillTx/>
                  <a:latin typeface="微软雅黑" panose="020B0503020204020204" pitchFamily="34" charset="-122"/>
                  <a:ea typeface="微软雅黑" panose="020B0503020204020204" pitchFamily="34" charset="-122"/>
                  <a:cs typeface="+mn-cs"/>
                </a:rPr>
                <a:t>融合研究</a:t>
              </a:r>
              <a:r>
                <a:rPr kumimoji="0" lang="zh-CN" altLang="zh-CN" sz="16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（知识，情感</a:t>
              </a:r>
              <a:r>
                <a:rPr kumimoji="0" lang="zh-CN" altLang="zh-CN" sz="16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60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价值观，</a:t>
              </a:r>
              <a:r>
                <a:rPr lang="zh-CN"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n-cs"/>
                </a:rPr>
                <a:t>教</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cs"/>
                </a:rPr>
                <a:t>学流程）</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cs"/>
              </a:endParaRPr>
            </a:p>
          </p:txBody>
        </p:sp>
        <p:grpSp>
          <p:nvGrpSpPr>
            <p:cNvPr id="12" name="组合 10"/>
            <p:cNvGrpSpPr/>
            <p:nvPr/>
          </p:nvGrpSpPr>
          <p:grpSpPr>
            <a:xfrm>
              <a:off x="1688034" y="3219822"/>
              <a:ext cx="432000" cy="432000"/>
              <a:chOff x="1688034" y="3219822"/>
              <a:chExt cx="432000" cy="432000"/>
            </a:xfrm>
          </p:grpSpPr>
          <p:sp>
            <p:nvSpPr>
              <p:cNvPr id="8" name="矩形 7"/>
              <p:cNvSpPr/>
              <p:nvPr/>
            </p:nvSpPr>
            <p:spPr bwMode="auto">
              <a:xfrm>
                <a:off x="1688034" y="3219822"/>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28694"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nvGrpSpPr>
            <p:cNvPr id="13" name="组合 36"/>
            <p:cNvGrpSpPr/>
            <p:nvPr/>
          </p:nvGrpSpPr>
          <p:grpSpPr>
            <a:xfrm>
              <a:off x="1688034" y="3835999"/>
              <a:ext cx="432000" cy="432000"/>
              <a:chOff x="1688034" y="3219822"/>
              <a:chExt cx="432000" cy="432000"/>
            </a:xfrm>
          </p:grpSpPr>
          <p:sp>
            <p:nvSpPr>
              <p:cNvPr id="38" name="矩形 37"/>
              <p:cNvSpPr/>
              <p:nvPr/>
            </p:nvSpPr>
            <p:spPr bwMode="auto">
              <a:xfrm>
                <a:off x="1688034" y="3219734"/>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28692"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nvGrpSpPr>
            <p:cNvPr id="14" name="组合 39"/>
            <p:cNvGrpSpPr/>
            <p:nvPr/>
          </p:nvGrpSpPr>
          <p:grpSpPr>
            <a:xfrm>
              <a:off x="1688034" y="4443958"/>
              <a:ext cx="432000" cy="432000"/>
              <a:chOff x="1688034" y="3219822"/>
              <a:chExt cx="432000" cy="432000"/>
            </a:xfrm>
          </p:grpSpPr>
          <p:sp>
            <p:nvSpPr>
              <p:cNvPr id="9" name="矩形 8"/>
              <p:cNvSpPr/>
              <p:nvPr/>
            </p:nvSpPr>
            <p:spPr bwMode="auto">
              <a:xfrm>
                <a:off x="1688034" y="3219924"/>
                <a:ext cx="431778" cy="431898"/>
              </a:xfrm>
              <a:prstGeom prst="rect">
                <a:avLst/>
              </a:prstGeom>
              <a:solidFill>
                <a:srgbClr val="9D1F33"/>
              </a:solidFill>
              <a:ln w="285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mn-lt"/>
                  <a:ea typeface="+mn-ea"/>
                  <a:cs typeface="+mn-cs"/>
                </a:endParaRPr>
              </a:p>
            </p:txBody>
          </p:sp>
          <p:pic>
            <p:nvPicPr>
              <p:cNvPr id="28690" name="Picture 4" descr="\\MAGNUM\Projects\Microsoft\Cloud Power FY12\Design\ICONS_PNG\Document_Secure.png"/>
              <p:cNvPicPr>
                <a:picLocks noChangeAspect="1"/>
              </p:cNvPicPr>
              <p:nvPr/>
            </p:nvPicPr>
            <p:blipFill>
              <a:blip r:embed="rId1" cstate="print">
                <a:lum bright="100000"/>
              </a:blip>
              <a:stretch>
                <a:fillRect/>
              </a:stretch>
            </p:blipFill>
            <p:spPr>
              <a:xfrm>
                <a:off x="1724190" y="3265134"/>
                <a:ext cx="369317" cy="369317"/>
              </a:xfrm>
              <a:prstGeom prst="rect">
                <a:avLst/>
              </a:prstGeom>
              <a:noFill/>
              <a:ln w="9525">
                <a:noFill/>
              </a:ln>
            </p:spPr>
          </p:pic>
        </p:grpSp>
      </p:grpSp>
      <p:pic>
        <p:nvPicPr>
          <p:cNvPr id="11" name="Picture 4" descr="\\MAGNUM\Projects\Microsoft\Cloud Power FY12\Design\ICONS_PNG\Document_Secure.png"/>
          <p:cNvPicPr>
            <a:picLocks noChangeAspect="1"/>
          </p:cNvPicPr>
          <p:nvPr/>
        </p:nvPicPr>
        <p:blipFill>
          <a:blip r:embed="rId1" cstate="print">
            <a:lum bright="100000"/>
          </a:blip>
          <a:stretch>
            <a:fillRect/>
          </a:stretch>
        </p:blipFill>
        <p:spPr>
          <a:xfrm>
            <a:off x="3237511" y="3841864"/>
            <a:ext cx="369336" cy="369234"/>
          </a:xfrm>
          <a:prstGeom prst="rect">
            <a:avLst/>
          </a:prstGeom>
          <a:noFill/>
          <a:ln w="9525">
            <a:noFill/>
          </a:ln>
        </p:spPr>
      </p:pic>
      <p:sp>
        <p:nvSpPr>
          <p:cNvPr id="28" name="矩形 27"/>
          <p:cNvSpPr/>
          <p:nvPr/>
        </p:nvSpPr>
        <p:spPr>
          <a:xfrm>
            <a:off x="0" y="4714890"/>
            <a:ext cx="9186545" cy="42861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30" name="文本框 1"/>
          <p:cNvSpPr txBox="1"/>
          <p:nvPr/>
        </p:nvSpPr>
        <p:spPr>
          <a:xfrm>
            <a:off x="3163475" y="90805"/>
            <a:ext cx="274947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rPr>
              <a:t>（四）</a:t>
            </a:r>
            <a:r>
              <a:rPr lang="zh-CN" altLang="zh-CN" sz="2000" b="1" smtClean="0">
                <a:solidFill>
                  <a:schemeClr val="bg1"/>
                </a:solidFill>
                <a:latin typeface="微软雅黑" panose="020B0503020204020204" pitchFamily="34" charset="-122"/>
                <a:ea typeface="微软雅黑" panose="020B0503020204020204" pitchFamily="34" charset="-122"/>
              </a:rPr>
              <a:t>成效观察和研究</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0" y="929005"/>
            <a:ext cx="591374" cy="50482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9" name="矩形 28"/>
          <p:cNvSpPr/>
          <p:nvPr/>
        </p:nvSpPr>
        <p:spPr bwMode="auto">
          <a:xfrm>
            <a:off x="250825" y="0"/>
            <a:ext cx="382111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三、实践过程、方法及成效</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31" name="矩形 30"/>
          <p:cNvSpPr/>
          <p:nvPr/>
        </p:nvSpPr>
        <p:spPr bwMode="auto">
          <a:xfrm>
            <a:off x="4214810" y="4763"/>
            <a:ext cx="492919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33" name="矩形 32"/>
          <p:cNvSpPr/>
          <p:nvPr/>
        </p:nvSpPr>
        <p:spPr bwMode="auto">
          <a:xfrm>
            <a:off x="0" y="0"/>
            <a:ext cx="144463"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6" name="文本框 1"/>
          <p:cNvSpPr txBox="1"/>
          <p:nvPr/>
        </p:nvSpPr>
        <p:spPr>
          <a:xfrm>
            <a:off x="5000628" y="99938"/>
            <a:ext cx="1774846"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sym typeface="+mn-ea"/>
              </a:rPr>
              <a:t>（六）研    究</a:t>
            </a:r>
            <a:endParaRPr lang="zh-CN" altLang="en-US" sz="2000" b="1"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Documents and Settings\Administrator\桌面\白色版.png"/>
          <p:cNvPicPr>
            <a:picLocks noChangeAspect="1"/>
          </p:cNvPicPr>
          <p:nvPr/>
        </p:nvPicPr>
        <p:blipFill>
          <a:blip r:embed="rId1" cstate="print"/>
          <a:stretch>
            <a:fillRect/>
          </a:stretch>
        </p:blipFill>
        <p:spPr>
          <a:xfrm>
            <a:off x="6561411" y="51411"/>
            <a:ext cx="2547094" cy="508689"/>
          </a:xfrm>
          <a:prstGeom prst="rect">
            <a:avLst/>
          </a:prstGeom>
          <a:noFill/>
          <a:ln w="9525">
            <a:noFill/>
          </a:ln>
        </p:spPr>
      </p:pic>
      <p:sp>
        <p:nvSpPr>
          <p:cNvPr id="14" name="矩形 13"/>
          <p:cNvSpPr/>
          <p:nvPr/>
        </p:nvSpPr>
        <p:spPr>
          <a:xfrm>
            <a:off x="0" y="4643452"/>
            <a:ext cx="9186545" cy="500048"/>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8" name="文本框 1"/>
          <p:cNvSpPr txBox="1"/>
          <p:nvPr/>
        </p:nvSpPr>
        <p:spPr>
          <a:xfrm>
            <a:off x="2709057" y="90805"/>
            <a:ext cx="3005951" cy="400110"/>
          </a:xfrm>
          <a:prstGeom prst="rect">
            <a:avLst/>
          </a:prstGeom>
          <a:noFill/>
        </p:spPr>
        <p:txBody>
          <a:bodyPr wrap="none" rtlCol="0">
            <a:spAutoFit/>
          </a:bodyPr>
          <a:lstStyle/>
          <a:p>
            <a:pPr algn="ctr" rtl="0">
              <a:defRPr/>
            </a:pPr>
            <a:r>
              <a:rPr lang="zh-CN" altLang="en-US" sz="2000" b="1" smtClean="0">
                <a:solidFill>
                  <a:schemeClr val="bg1"/>
                </a:solidFill>
                <a:latin typeface="微软雅黑" panose="020B0503020204020204" pitchFamily="34" charset="-122"/>
                <a:ea typeface="微软雅黑" panose="020B0503020204020204" pitchFamily="34" charset="-122"/>
              </a:rPr>
              <a:t>做好</a:t>
            </a:r>
            <a:r>
              <a:rPr lang="en-US" altLang="zh-CN" sz="2000" b="1" smtClean="0">
                <a:solidFill>
                  <a:schemeClr val="bg1"/>
                </a:solidFill>
                <a:latin typeface="微软雅黑" panose="020B0503020204020204" pitchFamily="34" charset="-122"/>
                <a:ea typeface="微软雅黑" panose="020B0503020204020204" pitchFamily="34" charset="-122"/>
              </a:rPr>
              <a:t>“</a:t>
            </a:r>
            <a:r>
              <a:rPr lang="zh-CN" altLang="en-US" sz="2000" b="1" smtClean="0">
                <a:solidFill>
                  <a:schemeClr val="bg1"/>
                </a:solidFill>
                <a:latin typeface="微软雅黑" panose="020B0503020204020204" pitchFamily="34" charset="-122"/>
                <a:ea typeface="微软雅黑" panose="020B0503020204020204" pitchFamily="34" charset="-122"/>
              </a:rPr>
              <a:t>课程德育</a:t>
            </a:r>
            <a:r>
              <a:rPr lang="en-US" altLang="zh-CN" sz="2000" b="1" smtClean="0">
                <a:solidFill>
                  <a:schemeClr val="bg1"/>
                </a:solidFill>
                <a:latin typeface="微软雅黑" panose="020B0503020204020204" pitchFamily="34" charset="-122"/>
                <a:ea typeface="微软雅黑" panose="020B0503020204020204" pitchFamily="34" charset="-122"/>
              </a:rPr>
              <a:t>”</a:t>
            </a:r>
            <a:r>
              <a:rPr lang="zh-CN" altLang="en-US" sz="2000" b="1" smtClean="0">
                <a:solidFill>
                  <a:schemeClr val="bg1"/>
                </a:solidFill>
                <a:latin typeface="微软雅黑" panose="020B0503020204020204" pitchFamily="34" charset="-122"/>
                <a:ea typeface="微软雅黑" panose="020B0503020204020204" pitchFamily="34" charset="-122"/>
              </a:rPr>
              <a:t>的体会</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1"/>
          <p:cNvSpPr txBox="1"/>
          <p:nvPr/>
        </p:nvSpPr>
        <p:spPr>
          <a:xfrm>
            <a:off x="3163475" y="90805"/>
            <a:ext cx="2749471" cy="400110"/>
          </a:xfrm>
          <a:prstGeom prst="rect">
            <a:avLst/>
          </a:prstGeom>
          <a:noFill/>
        </p:spPr>
        <p:txBody>
          <a:bodyPr wrap="none" rtlCol="0">
            <a:spAutoFit/>
          </a:bodyPr>
          <a:lstStyle/>
          <a:p>
            <a:pPr lvl="0" algn="ctr" rtl="0">
              <a:defRPr/>
            </a:pPr>
            <a:r>
              <a:rPr lang="zh-CN" altLang="en-US" sz="2000" b="1" smtClean="0">
                <a:solidFill>
                  <a:schemeClr val="bg1"/>
                </a:solidFill>
                <a:latin typeface="微软雅黑" panose="020B0503020204020204" pitchFamily="34" charset="-122"/>
                <a:ea typeface="微软雅黑" panose="020B0503020204020204" pitchFamily="34" charset="-122"/>
              </a:rPr>
              <a:t>（四）</a:t>
            </a:r>
            <a:r>
              <a:rPr lang="zh-CN" altLang="zh-CN" sz="2000" b="1" smtClean="0">
                <a:solidFill>
                  <a:schemeClr val="bg1"/>
                </a:solidFill>
                <a:latin typeface="微软雅黑" panose="020B0503020204020204" pitchFamily="34" charset="-122"/>
                <a:ea typeface="微软雅黑" panose="020B0503020204020204" pitchFamily="34" charset="-122"/>
              </a:rPr>
              <a:t>成效观察和研究</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70865" y="1577975"/>
            <a:ext cx="8001000" cy="18237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ts val="3000"/>
              </a:lnSpc>
              <a:buFont typeface="Arial" panose="020B0604020202020204" pitchFamily="34" charset="0"/>
            </a:pPr>
            <a:r>
              <a:rPr lang="en-US" altLang="zh-CN" sz="3600" b="1" dirty="0" smtClean="0">
                <a:solidFill>
                  <a:srgbClr val="9D1F33"/>
                </a:solidFill>
                <a:latin typeface="微软雅黑" panose="020B0503020204020204" pitchFamily="34" charset="-122"/>
                <a:ea typeface="微软雅黑" panose="020B0503020204020204" pitchFamily="34" charset="-122"/>
                <a:sym typeface="+mn-ea"/>
              </a:rPr>
              <a:t>  </a:t>
            </a:r>
            <a:endParaRPr lang="en-US" altLang="zh-CN" sz="3600" b="1" dirty="0" smtClean="0">
              <a:solidFill>
                <a:srgbClr val="9D1F33"/>
              </a:solidFill>
              <a:latin typeface="微软雅黑" panose="020B0503020204020204" pitchFamily="34" charset="-122"/>
              <a:ea typeface="微软雅黑" panose="020B0503020204020204" pitchFamily="34" charset="-122"/>
              <a:sym typeface="+mn-ea"/>
            </a:endParaRPr>
          </a:p>
          <a:p>
            <a:pPr marL="0" lvl="1" algn="ctr">
              <a:lnSpc>
                <a:spcPts val="3000"/>
              </a:lnSpc>
              <a:buFont typeface="Arial" panose="020B0604020202020204" pitchFamily="34" charset="0"/>
            </a:pPr>
            <a:r>
              <a:rPr lang="zh-CN" altLang="en-US" sz="3200" b="1" smtClean="0">
                <a:solidFill>
                  <a:srgbClr val="9D1F33"/>
                </a:solidFill>
                <a:latin typeface="微软雅黑" panose="020B0503020204020204" pitchFamily="34" charset="-122"/>
                <a:ea typeface="微软雅黑" panose="020B0503020204020204" pitchFamily="34" charset="-122"/>
                <a:sym typeface="+mn-ea"/>
              </a:rPr>
              <a:t>以</a:t>
            </a:r>
            <a:r>
              <a:rPr lang="zh-CN" altLang="en-US" sz="3200" b="1" dirty="0" smtClean="0">
                <a:solidFill>
                  <a:srgbClr val="9D1F33"/>
                </a:solidFill>
                <a:latin typeface="微软雅黑" panose="020B0503020204020204" pitchFamily="34" charset="-122"/>
                <a:ea typeface="微软雅黑" panose="020B0503020204020204" pitchFamily="34" charset="-122"/>
                <a:sym typeface="+mn-ea"/>
              </a:rPr>
              <a:t>汝秋叶之静美，唤吾夏花之</a:t>
            </a:r>
            <a:r>
              <a:rPr lang="zh-CN" altLang="en-US" sz="3200" b="1" smtClean="0">
                <a:solidFill>
                  <a:srgbClr val="9D1F33"/>
                </a:solidFill>
                <a:latin typeface="微软雅黑" panose="020B0503020204020204" pitchFamily="34" charset="-122"/>
                <a:ea typeface="微软雅黑" panose="020B0503020204020204" pitchFamily="34" charset="-122"/>
                <a:sym typeface="+mn-ea"/>
              </a:rPr>
              <a:t>绚烂</a:t>
            </a:r>
            <a:endParaRPr lang="en-US" altLang="zh-CN" sz="3200" b="1" smtClean="0">
              <a:solidFill>
                <a:srgbClr val="9D1F33"/>
              </a:solidFill>
              <a:latin typeface="微软雅黑" panose="020B0503020204020204" pitchFamily="34" charset="-122"/>
              <a:ea typeface="微软雅黑" panose="020B0503020204020204" pitchFamily="34" charset="-122"/>
              <a:sym typeface="+mn-ea"/>
            </a:endParaRPr>
          </a:p>
          <a:p>
            <a:pPr marL="0" lvl="1" algn="ctr">
              <a:lnSpc>
                <a:spcPts val="3000"/>
              </a:lnSpc>
              <a:buFont typeface="Arial" panose="020B0604020202020204" pitchFamily="34" charset="0"/>
            </a:pPr>
            <a:endParaRPr lang="zh-CN" altLang="en-US" sz="3600" b="1" dirty="0" smtClean="0">
              <a:solidFill>
                <a:srgbClr val="9D1F33"/>
              </a:solidFill>
              <a:latin typeface="微软雅黑" panose="020B0503020204020204" pitchFamily="34" charset="-122"/>
              <a:ea typeface="微软雅黑" panose="020B0503020204020204" pitchFamily="34" charset="-122"/>
              <a:sym typeface="+mn-ea"/>
            </a:endParaRPr>
          </a:p>
        </p:txBody>
      </p:sp>
      <p:sp>
        <p:nvSpPr>
          <p:cNvPr id="24" name="矩形 23"/>
          <p:cNvSpPr/>
          <p:nvPr/>
        </p:nvSpPr>
        <p:spPr bwMode="auto">
          <a:xfrm>
            <a:off x="0" y="5080"/>
            <a:ext cx="9144000"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1000100" y="1785615"/>
            <a:ext cx="7128792" cy="107157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rtl="0">
              <a:lnSpc>
                <a:spcPct val="150000"/>
              </a:lnSpc>
              <a:defRPr/>
            </a:pPr>
            <a:r>
              <a:rPr lang="zh-CN" altLang="en-US" sz="2400" smtClean="0">
                <a:solidFill>
                  <a:srgbClr val="000000">
                    <a:lumMod val="75000"/>
                    <a:lumOff val="25000"/>
                  </a:srgbClr>
                </a:solidFill>
                <a:latin typeface="微软雅黑" panose="020B0503020204020204" pitchFamily="34" charset="-122"/>
                <a:ea typeface="微软雅黑" panose="020B0503020204020204" pitchFamily="34" charset="-122"/>
              </a:rPr>
              <a:t>发掘</a:t>
            </a:r>
            <a:r>
              <a:rPr lang="zh-CN" altLang="en-US" sz="2400" smtClean="0">
                <a:solidFill>
                  <a:srgbClr val="C00000"/>
                </a:solidFill>
                <a:latin typeface="微软雅黑" panose="020B0503020204020204" pitchFamily="34" charset="-122"/>
                <a:ea typeface="微软雅黑" panose="020B0503020204020204" pitchFamily="34" charset="-122"/>
              </a:rPr>
              <a:t>课程体系</a:t>
            </a:r>
            <a:r>
              <a:rPr lang="zh-CN" altLang="en-US" sz="2400" smtClean="0">
                <a:solidFill>
                  <a:srgbClr val="000000">
                    <a:lumMod val="75000"/>
                    <a:lumOff val="25000"/>
                  </a:srgbClr>
                </a:solidFill>
                <a:latin typeface="微软雅黑" panose="020B0503020204020204" pitchFamily="34" charset="-122"/>
                <a:ea typeface="微软雅黑" panose="020B0503020204020204" pitchFamily="34" charset="-122"/>
              </a:rPr>
              <a:t>理论和知识中的</a:t>
            </a:r>
            <a:endParaRPr lang="en-US" altLang="zh-CN" sz="2400" smtClean="0">
              <a:solidFill>
                <a:srgbClr val="000000">
                  <a:lumMod val="75000"/>
                  <a:lumOff val="25000"/>
                </a:srgbClr>
              </a:solidFill>
              <a:latin typeface="微软雅黑" panose="020B0503020204020204" pitchFamily="34" charset="-122"/>
              <a:ea typeface="微软雅黑" panose="020B0503020204020204" pitchFamily="34" charset="-122"/>
            </a:endParaRPr>
          </a:p>
          <a:p>
            <a:pPr lvl="0" algn="ctr" rtl="0">
              <a:lnSpc>
                <a:spcPct val="150000"/>
              </a:lnSpc>
              <a:defRPr/>
            </a:pPr>
            <a:r>
              <a:rPr lang="zh-CN" altLang="en-US" sz="2400" smtClean="0">
                <a:solidFill>
                  <a:srgbClr val="000000">
                    <a:lumMod val="75000"/>
                    <a:lumOff val="25000"/>
                  </a:srgbClr>
                </a:solidFill>
                <a:latin typeface="微软雅黑" panose="020B0503020204020204" pitchFamily="34" charset="-122"/>
                <a:ea typeface="微软雅黑" panose="020B0503020204020204" pitchFamily="34" charset="-122"/>
              </a:rPr>
              <a:t>辩证唯物主义元素</a:t>
            </a:r>
            <a:endParaRPr lang="en-US" altLang="zh-CN" sz="2400" smtClean="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16" name="矩形 15"/>
          <p:cNvSpPr/>
          <p:nvPr/>
        </p:nvSpPr>
        <p:spPr>
          <a:xfrm>
            <a:off x="1547664" y="3938384"/>
            <a:ext cx="6381922" cy="59245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smtClean="0">
                <a:solidFill>
                  <a:srgbClr val="9D1F33"/>
                </a:solidFill>
                <a:latin typeface="楷体" panose="02010609060101010101" pitchFamily="49" charset="-122"/>
                <a:ea typeface="楷体" panose="02010609060101010101" pitchFamily="49" charset="-122"/>
              </a:rPr>
              <a:t>对立与统一，现象与本质，认知，思维，逻辑</a:t>
            </a:r>
            <a:endParaRPr lang="zh-CN" altLang="en-US" sz="2000" b="1" dirty="0" smtClean="0">
              <a:solidFill>
                <a:srgbClr val="9D1F33"/>
              </a:solidFill>
              <a:latin typeface="楷体" panose="02010609060101010101" pitchFamily="49" charset="-122"/>
              <a:ea typeface="楷体" panose="02010609060101010101" pitchFamily="49" charset="-122"/>
            </a:endParaRPr>
          </a:p>
        </p:txBody>
      </p:sp>
      <p:sp>
        <p:nvSpPr>
          <p:cNvPr id="7" name="矩形 6"/>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9" name="矩形 8"/>
          <p:cNvSpPr/>
          <p:nvPr/>
        </p:nvSpPr>
        <p:spPr>
          <a:xfrm>
            <a:off x="618808" y="928676"/>
            <a:ext cx="6096332"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en-US" altLang="zh-CN" sz="2400" b="1" smtClean="0">
                <a:solidFill>
                  <a:srgbClr val="9D1F33"/>
                </a:solidFill>
                <a:latin typeface="黑体" panose="02010609060101010101" pitchFamily="49" charset="-122"/>
                <a:ea typeface="黑体" panose="02010609060101010101" pitchFamily="49"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模块二</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
        <p:nvSpPr>
          <p:cNvPr id="2" name="矩形 1"/>
          <p:cNvSpPr/>
          <p:nvPr/>
        </p:nvSpPr>
        <p:spPr>
          <a:xfrm>
            <a:off x="1530985" y="3204210"/>
            <a:ext cx="6398601" cy="4445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dirty="0" smtClean="0">
                <a:solidFill>
                  <a:srgbClr val="9D1F33"/>
                </a:solidFill>
                <a:latin typeface="楷体" panose="02010609060101010101" pitchFamily="49" charset="-122"/>
                <a:ea typeface="楷体" panose="02010609060101010101" pitchFamily="49" charset="-122"/>
              </a:rPr>
              <a:t>解构、解</a:t>
            </a:r>
            <a:r>
              <a:rPr lang="zh-CN" altLang="en-US" sz="2000" b="1" smtClean="0">
                <a:solidFill>
                  <a:srgbClr val="9D1F33"/>
                </a:solidFill>
                <a:latin typeface="楷体" panose="02010609060101010101" pitchFamily="49" charset="-122"/>
                <a:ea typeface="楷体" panose="02010609060101010101" pitchFamily="49" charset="-122"/>
              </a:rPr>
              <a:t>析、解读、解释。发掘、深化、提</a:t>
            </a:r>
            <a:r>
              <a:rPr lang="zh-CN" altLang="en-US" sz="2000" b="1" dirty="0" smtClean="0">
                <a:solidFill>
                  <a:srgbClr val="9D1F33"/>
                </a:solidFill>
                <a:latin typeface="楷体" panose="02010609060101010101" pitchFamily="49" charset="-122"/>
                <a:ea typeface="楷体" panose="02010609060101010101" pitchFamily="49" charset="-122"/>
              </a:rPr>
              <a:t>炼、升华</a:t>
            </a:r>
            <a:endParaRPr lang="zh-CN" altLang="en-US" sz="2000" b="1" dirty="0" smtClean="0">
              <a:solidFill>
                <a:srgbClr val="9D1F33"/>
              </a:solidFill>
              <a:latin typeface="楷体" panose="02010609060101010101" pitchFamily="49" charset="-122"/>
              <a:ea typeface="楷体" panose="02010609060101010101" pitchFamily="49"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857766"/>
            <a:ext cx="9186545" cy="285734"/>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flipV="1">
            <a:off x="0" y="-40959"/>
            <a:ext cx="9144000" cy="25525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pic>
        <p:nvPicPr>
          <p:cNvPr id="84994" name="Picture 2" descr="G:\1演讲与报告\高校讲座\人体解剖学课程思政探索（院长班）\e5f15fd68badbbccca77662c4596f96.png"/>
          <p:cNvPicPr>
            <a:picLocks noChangeAspect="1" noChangeArrowheads="1"/>
          </p:cNvPicPr>
          <p:nvPr/>
        </p:nvPicPr>
        <p:blipFill>
          <a:blip r:embed="rId1"/>
          <a:srcRect/>
          <a:stretch>
            <a:fillRect/>
          </a:stretch>
        </p:blipFill>
        <p:spPr bwMode="auto">
          <a:xfrm>
            <a:off x="-14315" y="500049"/>
            <a:ext cx="9169118" cy="4143404"/>
          </a:xfrm>
          <a:prstGeom prst="rect">
            <a:avLst/>
          </a:prstGeom>
          <a:noFill/>
          <a:ln>
            <a:solidFill>
              <a:schemeClr val="accent2"/>
            </a:solidFill>
          </a:ln>
        </p:spPr>
      </p:pic>
      <p:cxnSp>
        <p:nvCxnSpPr>
          <p:cNvPr id="6" name="直接连接符 5"/>
          <p:cNvCxnSpPr/>
          <p:nvPr/>
        </p:nvCxnSpPr>
        <p:spPr>
          <a:xfrm>
            <a:off x="6572264" y="4500576"/>
            <a:ext cx="235745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428860" y="3786196"/>
            <a:ext cx="17859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85786" y="4572014"/>
            <a:ext cx="121444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4348" y="3214692"/>
            <a:ext cx="2643206"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57686" y="3214692"/>
            <a:ext cx="292895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G:\1演讲与报告\高校讲座\人体解剖学课程思政探索（院长班）\e5f15fd68badbbccca77662c4596f96.png"/>
          <p:cNvPicPr>
            <a:picLocks noChangeAspect="1" noChangeArrowheads="1"/>
          </p:cNvPicPr>
          <p:nvPr/>
        </p:nvPicPr>
        <p:blipFill>
          <a:blip r:embed="rId1"/>
          <a:srcRect/>
          <a:stretch>
            <a:fillRect/>
          </a:stretch>
        </p:blipFill>
        <p:spPr bwMode="auto">
          <a:xfrm>
            <a:off x="365125" y="669925"/>
            <a:ext cx="8413750" cy="3802063"/>
          </a:xfrm>
          <a:prstGeom prst="rect">
            <a:avLst/>
          </a:prstGeom>
          <a:noFill/>
        </p:spPr>
      </p:pic>
      <p:pic>
        <p:nvPicPr>
          <p:cNvPr id="84995" name="Picture 3" descr="G:\1演讲与报告\高校讲座\人体解剖学课程思政探索（院长班）\关节稳定与灵活.jpg"/>
          <p:cNvPicPr>
            <a:picLocks noChangeAspect="1" noChangeArrowheads="1"/>
          </p:cNvPicPr>
          <p:nvPr/>
        </p:nvPicPr>
        <p:blipFill>
          <a:blip r:embed="rId2"/>
          <a:srcRect/>
          <a:stretch>
            <a:fillRect/>
          </a:stretch>
        </p:blipFill>
        <p:spPr bwMode="auto">
          <a:xfrm>
            <a:off x="361950" y="266700"/>
            <a:ext cx="8420100" cy="4610100"/>
          </a:xfrm>
          <a:prstGeom prst="rect">
            <a:avLst/>
          </a:prstGeom>
          <a:noFill/>
        </p:spPr>
      </p:pic>
      <p:pic>
        <p:nvPicPr>
          <p:cNvPr id="84996" name="Picture 4" descr="G:\1演讲与报告\高校讲座\人体解剖学课程思政探索（院长班）\拮抗肌.jpg"/>
          <p:cNvPicPr>
            <a:picLocks noChangeAspect="1" noChangeArrowheads="1"/>
          </p:cNvPicPr>
          <p:nvPr/>
        </p:nvPicPr>
        <p:blipFill>
          <a:blip r:embed="rId3"/>
          <a:srcRect/>
          <a:stretch>
            <a:fillRect/>
          </a:stretch>
        </p:blipFill>
        <p:spPr bwMode="auto">
          <a:xfrm>
            <a:off x="347663" y="366713"/>
            <a:ext cx="8448675" cy="4410075"/>
          </a:xfrm>
          <a:prstGeom prst="rect">
            <a:avLst/>
          </a:prstGeom>
          <a:noFill/>
        </p:spPr>
      </p:pic>
      <p:pic>
        <p:nvPicPr>
          <p:cNvPr id="84997" name="Picture 5" descr="G:\1演讲与报告\高校讲座\人体解剖学课程思政探索（院长班）\1.jpg"/>
          <p:cNvPicPr>
            <a:picLocks noChangeAspect="1" noChangeArrowheads="1"/>
          </p:cNvPicPr>
          <p:nvPr/>
        </p:nvPicPr>
        <p:blipFill>
          <a:blip r:embed="rId4"/>
          <a:srcRect/>
          <a:stretch>
            <a:fillRect/>
          </a:stretch>
        </p:blipFill>
        <p:spPr bwMode="auto">
          <a:xfrm>
            <a:off x="323850" y="280988"/>
            <a:ext cx="8496300" cy="4581525"/>
          </a:xfrm>
          <a:prstGeom prst="rect">
            <a:avLst/>
          </a:prstGeom>
          <a:noFill/>
        </p:spPr>
      </p:pic>
      <p:pic>
        <p:nvPicPr>
          <p:cNvPr id="84998" name="Picture 6" descr="G:\1演讲与报告\高校讲座\人体解剖学课程思政探索（院长班）\2.jpg"/>
          <p:cNvPicPr>
            <a:picLocks noChangeAspect="1" noChangeArrowheads="1"/>
          </p:cNvPicPr>
          <p:nvPr/>
        </p:nvPicPr>
        <p:blipFill>
          <a:blip r:embed="rId5"/>
          <a:srcRect/>
          <a:stretch>
            <a:fillRect/>
          </a:stretch>
        </p:blipFill>
        <p:spPr bwMode="auto">
          <a:xfrm>
            <a:off x="-41042" y="257174"/>
            <a:ext cx="9185041" cy="4693933"/>
          </a:xfrm>
          <a:prstGeom prst="rect">
            <a:avLst/>
          </a:prstGeom>
          <a:noFill/>
          <a:ln w="12700">
            <a:solidFill>
              <a:schemeClr val="accent2"/>
            </a:solidFill>
          </a:ln>
        </p:spPr>
      </p:pic>
      <p:cxnSp>
        <p:nvCxnSpPr>
          <p:cNvPr id="7" name="直接连接符 6"/>
          <p:cNvCxnSpPr/>
          <p:nvPr/>
        </p:nvCxnSpPr>
        <p:spPr>
          <a:xfrm>
            <a:off x="1142976" y="3786196"/>
            <a:ext cx="192882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785918" y="3571882"/>
            <a:ext cx="285752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14348" y="4714890"/>
            <a:ext cx="242889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5786" y="4929204"/>
            <a:ext cx="264320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G:\1演讲与报告\高校讲座\人体解剖学课程思政探索（院长班）\e5f15fd68badbbccca77662c4596f96.png"/>
          <p:cNvPicPr>
            <a:picLocks noChangeAspect="1" noChangeArrowheads="1"/>
          </p:cNvPicPr>
          <p:nvPr/>
        </p:nvPicPr>
        <p:blipFill>
          <a:blip r:embed="rId1"/>
          <a:srcRect/>
          <a:stretch>
            <a:fillRect/>
          </a:stretch>
        </p:blipFill>
        <p:spPr bwMode="auto">
          <a:xfrm>
            <a:off x="365125" y="669925"/>
            <a:ext cx="8413750" cy="3802063"/>
          </a:xfrm>
          <a:prstGeom prst="rect">
            <a:avLst/>
          </a:prstGeom>
          <a:noFill/>
        </p:spPr>
      </p:pic>
      <p:pic>
        <p:nvPicPr>
          <p:cNvPr id="84995" name="Picture 3" descr="G:\1演讲与报告\高校讲座\人体解剖学课程思政探索（院长班）\关节稳定与灵活.jpg"/>
          <p:cNvPicPr>
            <a:picLocks noChangeAspect="1" noChangeArrowheads="1"/>
          </p:cNvPicPr>
          <p:nvPr/>
        </p:nvPicPr>
        <p:blipFill>
          <a:blip r:embed="rId2"/>
          <a:srcRect/>
          <a:stretch>
            <a:fillRect/>
          </a:stretch>
        </p:blipFill>
        <p:spPr bwMode="auto">
          <a:xfrm>
            <a:off x="361950" y="266700"/>
            <a:ext cx="8420100" cy="4610100"/>
          </a:xfrm>
          <a:prstGeom prst="rect">
            <a:avLst/>
          </a:prstGeom>
          <a:noFill/>
        </p:spPr>
      </p:pic>
      <p:pic>
        <p:nvPicPr>
          <p:cNvPr id="84996" name="Picture 4" descr="G:\1演讲与报告\高校讲座\人体解剖学课程思政探索（院长班）\拮抗肌.jpg"/>
          <p:cNvPicPr>
            <a:picLocks noChangeAspect="1" noChangeArrowheads="1"/>
          </p:cNvPicPr>
          <p:nvPr/>
        </p:nvPicPr>
        <p:blipFill>
          <a:blip r:embed="rId3"/>
          <a:srcRect/>
          <a:stretch>
            <a:fillRect/>
          </a:stretch>
        </p:blipFill>
        <p:spPr bwMode="auto">
          <a:xfrm>
            <a:off x="347663" y="366713"/>
            <a:ext cx="8448675" cy="4410075"/>
          </a:xfrm>
          <a:prstGeom prst="rect">
            <a:avLst/>
          </a:prstGeom>
          <a:noFill/>
        </p:spPr>
      </p:pic>
      <p:pic>
        <p:nvPicPr>
          <p:cNvPr id="84997" name="Picture 5" descr="G:\1演讲与报告\高校讲座\人体解剖学课程思政探索（院长班）\1.jpg"/>
          <p:cNvPicPr>
            <a:picLocks noChangeAspect="1" noChangeArrowheads="1"/>
          </p:cNvPicPr>
          <p:nvPr/>
        </p:nvPicPr>
        <p:blipFill>
          <a:blip r:embed="rId4"/>
          <a:srcRect/>
          <a:stretch>
            <a:fillRect/>
          </a:stretch>
        </p:blipFill>
        <p:spPr bwMode="auto">
          <a:xfrm>
            <a:off x="-32" y="142858"/>
            <a:ext cx="9144032" cy="4892284"/>
          </a:xfrm>
          <a:prstGeom prst="rect">
            <a:avLst/>
          </a:prstGeom>
          <a:noFill/>
          <a:ln>
            <a:solidFill>
              <a:schemeClr val="accent2"/>
            </a:solidFill>
          </a:ln>
        </p:spPr>
      </p:pic>
      <p:cxnSp>
        <p:nvCxnSpPr>
          <p:cNvPr id="6" name="直接连接符 5"/>
          <p:cNvCxnSpPr/>
          <p:nvPr/>
        </p:nvCxnSpPr>
        <p:spPr>
          <a:xfrm>
            <a:off x="3714744" y="4214824"/>
            <a:ext cx="214314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7158" y="4429138"/>
            <a:ext cx="371477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215074" y="4786328"/>
            <a:ext cx="192882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003217" y="4774168"/>
            <a:ext cx="2316480" cy="306705"/>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“所有课堂都有育人功能”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0160" y="763898"/>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9" name="矩形 28"/>
          <p:cNvSpPr/>
          <p:nvPr/>
        </p:nvSpPr>
        <p:spPr>
          <a:xfrm>
            <a:off x="571472" y="99304"/>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2" name="矩形 1"/>
          <p:cNvSpPr/>
          <p:nvPr/>
        </p:nvSpPr>
        <p:spPr>
          <a:xfrm>
            <a:off x="642910" y="1500180"/>
            <a:ext cx="7632700" cy="164307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smtClean="0">
                <a:solidFill>
                  <a:schemeClr val="tx1"/>
                </a:solidFill>
              </a:rPr>
              <a:t>      </a:t>
            </a:r>
            <a:endParaRPr lang="en-US" altLang="zh-CN" b="1" smtClean="0">
              <a:solidFill>
                <a:schemeClr val="tx1"/>
              </a:solidFill>
            </a:endParaRPr>
          </a:p>
          <a:p>
            <a:r>
              <a:rPr lang="en-US" altLang="zh-CN" b="1" smtClean="0">
                <a:solidFill>
                  <a:schemeClr val="tx1"/>
                </a:solidFill>
              </a:rPr>
              <a:t>      </a:t>
            </a:r>
            <a:endParaRPr lang="en-US" altLang="zh-CN" b="1" smtClean="0">
              <a:solidFill>
                <a:schemeClr val="tx1"/>
              </a:solidFill>
            </a:endParaRPr>
          </a:p>
          <a:p>
            <a:r>
              <a:rPr lang="en-US" altLang="zh-CN" b="1" smtClean="0">
                <a:solidFill>
                  <a:schemeClr val="tx1"/>
                </a:solidFill>
              </a:rPr>
              <a:t>        </a:t>
            </a:r>
            <a:r>
              <a:rPr lang="zh-CN" altLang="en-US" b="1" smtClean="0">
                <a:solidFill>
                  <a:schemeClr val="tx1"/>
                </a:solidFill>
              </a:rPr>
              <a:t>教育部关于深化本科教育教学改革全面提高人才培养质量的意见</a:t>
            </a:r>
            <a:r>
              <a:rPr lang="zh-CN" altLang="en-US" smtClean="0">
                <a:solidFill>
                  <a:schemeClr val="tx1"/>
                </a:solidFill>
              </a:rPr>
              <a:t>                                   </a:t>
            </a:r>
            <a:endParaRPr lang="en-US" altLang="zh-CN" smtClean="0">
              <a:solidFill>
                <a:schemeClr val="tx1"/>
              </a:solidFill>
            </a:endParaRPr>
          </a:p>
          <a:p>
            <a:r>
              <a:rPr lang="en-US" altLang="zh-CN" smtClean="0">
                <a:solidFill>
                  <a:schemeClr val="tx1"/>
                </a:solidFill>
              </a:rPr>
              <a:t>                        </a:t>
            </a:r>
            <a:r>
              <a:rPr lang="zh-CN" altLang="en-US" smtClean="0">
                <a:solidFill>
                  <a:schemeClr val="tx1"/>
                </a:solidFill>
              </a:rPr>
              <a:t>  教高</a:t>
            </a:r>
            <a:r>
              <a:rPr lang="en-US" altLang="zh-CN" smtClean="0">
                <a:solidFill>
                  <a:schemeClr val="tx1"/>
                </a:solidFill>
              </a:rPr>
              <a:t>〔2019〕6</a:t>
            </a:r>
            <a:r>
              <a:rPr lang="zh-CN" altLang="en-US" smtClean="0">
                <a:solidFill>
                  <a:schemeClr val="tx1"/>
                </a:solidFill>
              </a:rPr>
              <a:t>号         </a:t>
            </a:r>
            <a:r>
              <a:rPr lang="en-US" altLang="zh-CN" smtClean="0">
                <a:solidFill>
                  <a:srgbClr val="FF0000"/>
                </a:solidFill>
              </a:rPr>
              <a:t>2019</a:t>
            </a:r>
            <a:r>
              <a:rPr lang="zh-CN" altLang="en-US" smtClean="0">
                <a:solidFill>
                  <a:srgbClr val="FF0000"/>
                </a:solidFill>
              </a:rPr>
              <a:t>年</a:t>
            </a:r>
            <a:r>
              <a:rPr lang="en-US" altLang="zh-CN" smtClean="0">
                <a:solidFill>
                  <a:srgbClr val="FF0000"/>
                </a:solidFill>
              </a:rPr>
              <a:t>9</a:t>
            </a:r>
            <a:r>
              <a:rPr lang="zh-CN" altLang="en-US" smtClean="0">
                <a:solidFill>
                  <a:srgbClr val="FF0000"/>
                </a:solidFill>
              </a:rPr>
              <a:t>月</a:t>
            </a:r>
            <a:r>
              <a:rPr lang="en-US" altLang="zh-CN" smtClean="0">
                <a:solidFill>
                  <a:srgbClr val="FF0000"/>
                </a:solidFill>
              </a:rPr>
              <a:t>29</a:t>
            </a:r>
            <a:r>
              <a:rPr lang="zh-CN" altLang="en-US" smtClean="0">
                <a:solidFill>
                  <a:srgbClr val="FF0000"/>
                </a:solidFill>
              </a:rPr>
              <a:t>日</a:t>
            </a:r>
            <a:r>
              <a:rPr lang="zh-CN" altLang="en-US" smtClean="0">
                <a:solidFill>
                  <a:srgbClr val="000000"/>
                </a:solidFill>
                <a:latin typeface="微软雅黑" panose="020B0503020204020204" pitchFamily="34" charset="-122"/>
                <a:ea typeface="微软雅黑" panose="020B0503020204020204" pitchFamily="34" charset="-122"/>
                <a:sym typeface="+mn-ea"/>
              </a:rPr>
              <a:t>        </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pPr>
            <a:r>
              <a:rPr lang="en-US" altLang="zh-CN" smtClean="0">
                <a:solidFill>
                  <a:srgbClr val="9D1F33"/>
                </a:solidFill>
                <a:latin typeface="微软雅黑" panose="020B0503020204020204" pitchFamily="34" charset="-122"/>
                <a:ea typeface="微软雅黑" panose="020B0503020204020204" pitchFamily="34" charset="-122"/>
                <a:sym typeface="+mn-ea"/>
              </a:rPr>
              <a:t>       </a:t>
            </a:r>
            <a:r>
              <a:rPr lang="zh-CN" altLang="en-US" sz="1600" smtClean="0">
                <a:solidFill>
                  <a:srgbClr val="9D1F33"/>
                </a:solidFill>
                <a:latin typeface="微软雅黑" panose="020B0503020204020204" pitchFamily="34" charset="-122"/>
                <a:ea typeface="微软雅黑" panose="020B0503020204020204" pitchFamily="34" charset="-122"/>
                <a:sym typeface="+mn-ea"/>
              </a:rPr>
              <a:t>把</a:t>
            </a:r>
            <a:r>
              <a:rPr lang="zh-CN" altLang="en-US" sz="1600" dirty="0" smtClean="0">
                <a:solidFill>
                  <a:srgbClr val="9D1F33"/>
                </a:solidFill>
                <a:latin typeface="微软雅黑" panose="020B0503020204020204" pitchFamily="34" charset="-122"/>
                <a:ea typeface="微软雅黑" panose="020B0503020204020204" pitchFamily="34" charset="-122"/>
                <a:sym typeface="+mn-ea"/>
              </a:rPr>
              <a:t>课程思政建设作为落实立德树人根本任务的</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关键环节</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，坚持知识传授与价值引领相统一、显性教育与隐性教育相统一，充分发掘</a:t>
            </a:r>
            <a:r>
              <a:rPr lang="zh-CN" altLang="en-US" sz="1600" dirty="0" smtClean="0">
                <a:solidFill>
                  <a:srgbClr val="9D1F33"/>
                </a:solidFill>
                <a:latin typeface="微软雅黑" panose="020B0503020204020204" pitchFamily="34" charset="-122"/>
                <a:ea typeface="微软雅黑" panose="020B0503020204020204" pitchFamily="34" charset="-122"/>
                <a:sym typeface="+mn-ea"/>
              </a:rPr>
              <a:t>各类课程和教学方式</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中蕴含的思想政治教育</a:t>
            </a:r>
            <a:r>
              <a:rPr lang="zh-CN" altLang="en-US" sz="1600" smtClean="0">
                <a:solidFill>
                  <a:srgbClr val="000000"/>
                </a:solidFill>
                <a:latin typeface="微软雅黑" panose="020B0503020204020204" pitchFamily="34" charset="-122"/>
                <a:ea typeface="微软雅黑" panose="020B0503020204020204" pitchFamily="34" charset="-122"/>
                <a:sym typeface="+mn-ea"/>
              </a:rPr>
              <a:t>资源。</a:t>
            </a:r>
            <a:endParaRPr lang="en-US" altLang="en-US" sz="1600" smtClean="0">
              <a:solidFill>
                <a:schemeClr val="tx1"/>
              </a:solidFill>
              <a:latin typeface="楷体" panose="02010609060101010101" pitchFamily="49" charset="-122"/>
              <a:ea typeface="楷体" panose="02010609060101010101" pitchFamily="49" charset="-122"/>
              <a:sym typeface="+mn-ea"/>
            </a:endParaRPr>
          </a:p>
          <a:p>
            <a:pPr lvl="0">
              <a:lnSpc>
                <a:spcPct val="130000"/>
              </a:lnSpc>
            </a:pPr>
            <a:r>
              <a:rPr lang="en-US" altLang="zh-CN" smtClean="0">
                <a:solidFill>
                  <a:schemeClr val="tx1"/>
                </a:solidFill>
              </a:rPr>
              <a:t>                                                     </a:t>
            </a:r>
            <a:endParaRPr lang="en-US" altLang="en-US" dirty="0">
              <a:solidFill>
                <a:schemeClr val="tx1"/>
              </a:solidFill>
              <a:latin typeface="楷体" panose="02010609060101010101" pitchFamily="49" charset="-122"/>
              <a:ea typeface="楷体" panose="02010609060101010101" pitchFamily="49" charset="-122"/>
              <a:sym typeface="+mn-ea"/>
            </a:endParaRPr>
          </a:p>
        </p:txBody>
      </p:sp>
      <p:grpSp>
        <p:nvGrpSpPr>
          <p:cNvPr id="3" name="组合 12"/>
          <p:cNvGrpSpPr/>
          <p:nvPr/>
        </p:nvGrpSpPr>
        <p:grpSpPr>
          <a:xfrm>
            <a:off x="0" y="0"/>
            <a:ext cx="9144000" cy="604838"/>
            <a:chOff x="0" y="0"/>
            <a:chExt cx="9143999" cy="605532"/>
          </a:xfrm>
        </p:grpSpPr>
        <p:sp>
          <p:nvSpPr>
            <p:cNvPr id="15" name="矩形 14"/>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6" name="矩形 15"/>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226068" y="198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728980" y="764540"/>
            <a:ext cx="5186680" cy="5911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a:solidFill>
                  <a:srgbClr val="9D1F33"/>
                </a:solidFill>
                <a:latin typeface="微软雅黑" panose="020B0503020204020204" pitchFamily="34" charset="-122"/>
                <a:ea typeface="微软雅黑" panose="020B0503020204020204" pitchFamily="34" charset="-122"/>
              </a:rPr>
              <a:t>            </a:t>
            </a:r>
            <a:r>
              <a:rPr lang="zh-CN" altLang="en-US" sz="2000" b="1">
                <a:solidFill>
                  <a:srgbClr val="9D1F33"/>
                </a:solidFill>
                <a:latin typeface="微软雅黑" panose="020B0503020204020204" pitchFamily="34" charset="-122"/>
                <a:ea typeface="微软雅黑" panose="020B0503020204020204" pitchFamily="34" charset="-122"/>
                <a:sym typeface="+mn-ea"/>
              </a:rPr>
              <a:t>“课程思政”的提</a:t>
            </a:r>
            <a:r>
              <a:rPr lang="zh-CN" altLang="en-US" sz="2000" b="1" smtClean="0">
                <a:solidFill>
                  <a:srgbClr val="9D1F33"/>
                </a:solidFill>
                <a:latin typeface="微软雅黑" panose="020B0503020204020204" pitchFamily="34" charset="-122"/>
                <a:ea typeface="微软雅黑" panose="020B0503020204020204" pitchFamily="34" charset="-122"/>
                <a:sym typeface="+mn-ea"/>
              </a:rPr>
              <a:t>出和推进</a:t>
            </a:r>
            <a:endParaRPr lang="zh-CN" altLang="en-US" sz="2000" b="1">
              <a:solidFill>
                <a:srgbClr val="9D1F33"/>
              </a:solidFill>
              <a:latin typeface="微软雅黑" panose="020B0503020204020204" pitchFamily="34" charset="-122"/>
              <a:ea typeface="微软雅黑" panose="020B0503020204020204" pitchFamily="34" charset="-122"/>
            </a:endParaRPr>
          </a:p>
        </p:txBody>
      </p:sp>
      <p:sp>
        <p:nvSpPr>
          <p:cNvPr id="20" name="矩形 19"/>
          <p:cNvSpPr/>
          <p:nvPr/>
        </p:nvSpPr>
        <p:spPr>
          <a:xfrm>
            <a:off x="642910" y="3286130"/>
            <a:ext cx="7632700" cy="135732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b="1" smtClean="0">
                <a:solidFill>
                  <a:schemeClr val="tx1"/>
                </a:solidFill>
              </a:rPr>
              <a:t>      </a:t>
            </a:r>
            <a:endParaRPr lang="en-US" altLang="zh-CN" b="1" smtClean="0">
              <a:solidFill>
                <a:schemeClr val="tx1"/>
              </a:solidFill>
            </a:endParaRPr>
          </a:p>
          <a:p>
            <a:r>
              <a:rPr lang="en-US" altLang="zh-CN" b="1" smtClean="0">
                <a:solidFill>
                  <a:schemeClr val="tx1"/>
                </a:solidFill>
              </a:rPr>
              <a:t>      </a:t>
            </a:r>
            <a:endParaRPr lang="en-US" altLang="zh-CN" b="1" smtClean="0">
              <a:solidFill>
                <a:schemeClr val="tx1"/>
              </a:solidFill>
            </a:endParaRPr>
          </a:p>
          <a:p>
            <a:r>
              <a:rPr lang="en-US" altLang="zh-CN" b="1" smtClean="0">
                <a:solidFill>
                  <a:schemeClr val="tx1"/>
                </a:solidFill>
              </a:rPr>
              <a:t>                     </a:t>
            </a:r>
            <a:r>
              <a:rPr lang="zh-CN" altLang="en-US" b="1" smtClean="0">
                <a:solidFill>
                  <a:schemeClr val="tx1"/>
                </a:solidFill>
              </a:rPr>
              <a:t>教育部关于一流本科课程建设的实施意见</a:t>
            </a:r>
            <a:r>
              <a:rPr lang="zh-CN" altLang="en-US" smtClean="0">
                <a:solidFill>
                  <a:schemeClr val="tx1"/>
                </a:solidFill>
              </a:rPr>
              <a:t>                                   </a:t>
            </a:r>
            <a:endParaRPr lang="en-US" altLang="zh-CN" smtClean="0">
              <a:solidFill>
                <a:schemeClr val="tx1"/>
              </a:solidFill>
            </a:endParaRPr>
          </a:p>
          <a:p>
            <a:r>
              <a:rPr lang="en-US" altLang="zh-CN" smtClean="0">
                <a:solidFill>
                  <a:schemeClr val="tx1"/>
                </a:solidFill>
              </a:rPr>
              <a:t>                        </a:t>
            </a:r>
            <a:r>
              <a:rPr lang="zh-CN" altLang="en-US" smtClean="0">
                <a:solidFill>
                  <a:schemeClr val="tx1"/>
                </a:solidFill>
              </a:rPr>
              <a:t>  教高</a:t>
            </a:r>
            <a:r>
              <a:rPr lang="en-US" altLang="zh-CN" smtClean="0">
                <a:solidFill>
                  <a:schemeClr val="tx1"/>
                </a:solidFill>
              </a:rPr>
              <a:t>〔2019〕8</a:t>
            </a:r>
            <a:r>
              <a:rPr lang="zh-CN" altLang="en-US" smtClean="0">
                <a:solidFill>
                  <a:schemeClr val="tx1"/>
                </a:solidFill>
              </a:rPr>
              <a:t>号         </a:t>
            </a:r>
            <a:r>
              <a:rPr lang="en-US" altLang="zh-CN" smtClean="0">
                <a:solidFill>
                  <a:srgbClr val="FF0000"/>
                </a:solidFill>
              </a:rPr>
              <a:t>2019</a:t>
            </a:r>
            <a:r>
              <a:rPr lang="zh-CN" altLang="en-US" smtClean="0">
                <a:solidFill>
                  <a:srgbClr val="FF0000"/>
                </a:solidFill>
              </a:rPr>
              <a:t>年</a:t>
            </a:r>
            <a:r>
              <a:rPr lang="en-US" altLang="zh-CN" smtClean="0">
                <a:solidFill>
                  <a:srgbClr val="FF0000"/>
                </a:solidFill>
              </a:rPr>
              <a:t>10</a:t>
            </a:r>
            <a:r>
              <a:rPr lang="zh-CN" altLang="en-US" smtClean="0">
                <a:solidFill>
                  <a:srgbClr val="FF0000"/>
                </a:solidFill>
              </a:rPr>
              <a:t>月</a:t>
            </a:r>
            <a:r>
              <a:rPr lang="en-US" altLang="zh-CN" smtClean="0">
                <a:solidFill>
                  <a:srgbClr val="FF0000"/>
                </a:solidFill>
              </a:rPr>
              <a:t>24</a:t>
            </a:r>
            <a:r>
              <a:rPr lang="zh-CN" altLang="en-US" smtClean="0">
                <a:solidFill>
                  <a:srgbClr val="FF0000"/>
                </a:solidFill>
              </a:rPr>
              <a:t>日</a:t>
            </a:r>
            <a:r>
              <a:rPr lang="zh-CN" altLang="en-US" smtClean="0">
                <a:solidFill>
                  <a:srgbClr val="000000"/>
                </a:solidFill>
                <a:latin typeface="微软雅黑" panose="020B0503020204020204" pitchFamily="34" charset="-122"/>
                <a:ea typeface="微软雅黑" panose="020B0503020204020204" pitchFamily="34" charset="-122"/>
                <a:sym typeface="+mn-ea"/>
              </a:rPr>
              <a:t>        </a:t>
            </a:r>
            <a:endParaRPr lang="en-US" altLang="zh-CN" smtClean="0">
              <a:solidFill>
                <a:srgbClr val="000000"/>
              </a:solidFill>
              <a:latin typeface="微软雅黑" panose="020B0503020204020204" pitchFamily="34" charset="-122"/>
              <a:ea typeface="微软雅黑" panose="020B0503020204020204" pitchFamily="34" charset="-122"/>
              <a:sym typeface="+mn-ea"/>
            </a:endParaRPr>
          </a:p>
          <a:p>
            <a:pPr lvl="0">
              <a:lnSpc>
                <a:spcPct val="130000"/>
              </a:lnSpc>
            </a:pPr>
            <a:r>
              <a:rPr lang="en-US" altLang="zh-CN" smtClean="0">
                <a:solidFill>
                  <a:srgbClr val="9D1F33"/>
                </a:solidFill>
                <a:latin typeface="微软雅黑" panose="020B0503020204020204" pitchFamily="34" charset="-122"/>
                <a:ea typeface="微软雅黑" panose="020B0503020204020204" pitchFamily="34" charset="-122"/>
                <a:sym typeface="+mn-ea"/>
              </a:rPr>
              <a:t>       </a:t>
            </a:r>
            <a:r>
              <a:rPr lang="zh-CN" altLang="en-US" sz="1600" smtClean="0">
                <a:solidFill>
                  <a:srgbClr val="9D1F33"/>
                </a:solidFill>
                <a:latin typeface="微软雅黑" panose="020B0503020204020204" pitchFamily="34" charset="-122"/>
                <a:ea typeface="微软雅黑" panose="020B0503020204020204" pitchFamily="34" charset="-122"/>
                <a:sym typeface="+mn-ea"/>
              </a:rPr>
              <a:t>深入挖掘</a:t>
            </a:r>
            <a:r>
              <a:rPr lang="zh-CN" altLang="en-US" sz="1600" b="1" smtClean="0">
                <a:solidFill>
                  <a:srgbClr val="FF0000"/>
                </a:solidFill>
                <a:latin typeface="微软雅黑" panose="020B0503020204020204" pitchFamily="34" charset="-122"/>
                <a:ea typeface="微软雅黑" panose="020B0503020204020204" pitchFamily="34" charset="-122"/>
                <a:sym typeface="+mn-ea"/>
              </a:rPr>
              <a:t>各类课程和教学方式</a:t>
            </a:r>
            <a:r>
              <a:rPr lang="zh-CN" altLang="en-US" sz="1600" smtClean="0">
                <a:solidFill>
                  <a:srgbClr val="9D1F33"/>
                </a:solidFill>
                <a:latin typeface="微软雅黑" panose="020B0503020204020204" pitchFamily="34" charset="-122"/>
                <a:ea typeface="微软雅黑" panose="020B0503020204020204" pitchFamily="34" charset="-122"/>
                <a:sym typeface="+mn-ea"/>
              </a:rPr>
              <a:t>中蕴含的思想政治教育元素</a:t>
            </a:r>
            <a:r>
              <a:rPr lang="zh-CN" altLang="en-US" sz="1600" smtClean="0">
                <a:solidFill>
                  <a:schemeClr val="tx1"/>
                </a:solidFill>
                <a:latin typeface="微软雅黑" panose="020B0503020204020204" pitchFamily="34" charset="-122"/>
                <a:ea typeface="微软雅黑" panose="020B0503020204020204" pitchFamily="34" charset="-122"/>
                <a:sym typeface="+mn-ea"/>
              </a:rPr>
              <a:t>，建设适应新时代要求的一流本科课程。</a:t>
            </a:r>
            <a:endParaRPr lang="en-US" altLang="en-US" smtClean="0">
              <a:solidFill>
                <a:schemeClr val="tx1"/>
              </a:solidFill>
              <a:latin typeface="楷体" panose="02010609060101010101" pitchFamily="49" charset="-122"/>
              <a:ea typeface="楷体" panose="02010609060101010101" pitchFamily="49" charset="-122"/>
              <a:sym typeface="+mn-ea"/>
            </a:endParaRPr>
          </a:p>
          <a:p>
            <a:pPr lvl="0">
              <a:lnSpc>
                <a:spcPct val="130000"/>
              </a:lnSpc>
            </a:pPr>
            <a:r>
              <a:rPr lang="en-US" altLang="zh-CN" smtClean="0">
                <a:solidFill>
                  <a:schemeClr val="tx1"/>
                </a:solidFill>
              </a:rPr>
              <a:t>                                                     </a:t>
            </a:r>
            <a:endParaRPr lang="en-US" altLang="en-US"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G:\1演讲与报告\高校讲座\人体解剖学课程思政探索（院长班）\关节稳定与灵活.jpg"/>
          <p:cNvPicPr>
            <a:picLocks noChangeAspect="1" noChangeArrowheads="1"/>
          </p:cNvPicPr>
          <p:nvPr/>
        </p:nvPicPr>
        <p:blipFill>
          <a:blip r:embed="rId1"/>
          <a:srcRect/>
          <a:stretch>
            <a:fillRect/>
          </a:stretch>
        </p:blipFill>
        <p:spPr bwMode="auto">
          <a:xfrm>
            <a:off x="178842" y="142876"/>
            <a:ext cx="8750876" cy="4857766"/>
          </a:xfrm>
          <a:prstGeom prst="rect">
            <a:avLst/>
          </a:prstGeom>
          <a:noFill/>
          <a:ln>
            <a:solidFill>
              <a:schemeClr val="accent2"/>
            </a:solidFill>
          </a:ln>
        </p:spPr>
      </p:pic>
      <p:cxnSp>
        <p:nvCxnSpPr>
          <p:cNvPr id="3" name="直接连接符 2"/>
          <p:cNvCxnSpPr/>
          <p:nvPr/>
        </p:nvCxnSpPr>
        <p:spPr>
          <a:xfrm>
            <a:off x="2714612" y="4999054"/>
            <a:ext cx="378621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57224" y="2786064"/>
            <a:ext cx="192882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643702" y="3286130"/>
            <a:ext cx="100013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G:\1演讲与报告\高校讲座\人体解剖学课程思政探索（院长班）\拮抗肌.jpg"/>
          <p:cNvPicPr>
            <a:picLocks noChangeAspect="1" noChangeArrowheads="1"/>
          </p:cNvPicPr>
          <p:nvPr/>
        </p:nvPicPr>
        <p:blipFill>
          <a:blip r:embed="rId1"/>
          <a:srcRect/>
          <a:stretch>
            <a:fillRect/>
          </a:stretch>
        </p:blipFill>
        <p:spPr bwMode="auto">
          <a:xfrm>
            <a:off x="0" y="156180"/>
            <a:ext cx="9144000" cy="4773024"/>
          </a:xfrm>
          <a:prstGeom prst="rect">
            <a:avLst/>
          </a:prstGeom>
          <a:noFill/>
          <a:ln>
            <a:solidFill>
              <a:schemeClr val="accent2"/>
            </a:solidFill>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428596" y="1643056"/>
            <a:ext cx="8358246" cy="214314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lnSpc>
                <a:spcPct val="150000"/>
              </a:lnSpc>
              <a:buFont typeface="Arial" panose="020B0604020202020204" pitchFamily="34" charset="0"/>
              <a:buChar char="•"/>
              <a:defRPr/>
            </a:pPr>
            <a:r>
              <a:rPr lang="zh-CN" altLang="en-US" smtClean="0">
                <a:solidFill>
                  <a:schemeClr val="tx1"/>
                </a:solidFill>
                <a:latin typeface="微软雅黑" panose="020B0503020204020204" pitchFamily="34" charset="-122"/>
                <a:ea typeface="微软雅黑" panose="020B0503020204020204" pitchFamily="34" charset="-122"/>
              </a:rPr>
              <a:t>  从</a:t>
            </a:r>
            <a:r>
              <a:rPr lang="zh-CN" altLang="en-US" smtClean="0">
                <a:solidFill>
                  <a:srgbClr val="FF0000"/>
                </a:solidFill>
                <a:latin typeface="微软雅黑" panose="020B0503020204020204" pitchFamily="34" charset="-122"/>
                <a:ea typeface="微软雅黑" panose="020B0503020204020204" pitchFamily="34" charset="-122"/>
              </a:rPr>
              <a:t>解析和诠释</a:t>
            </a:r>
            <a:r>
              <a:rPr lang="zh-CN" altLang="en-US" smtClean="0">
                <a:solidFill>
                  <a:schemeClr val="tx1"/>
                </a:solidFill>
                <a:latin typeface="微软雅黑" panose="020B0503020204020204" pitchFamily="34" charset="-122"/>
                <a:ea typeface="微软雅黑" panose="020B0503020204020204" pitchFamily="34" charset="-122"/>
              </a:rPr>
              <a:t>本学科的学术来源、进展、关联、内涵的过程中感悟认知规律</a:t>
            </a:r>
            <a:endParaRPr lang="en-US" altLang="zh-CN" smtClean="0">
              <a:solidFill>
                <a:schemeClr val="tx1"/>
              </a:solidFill>
              <a:latin typeface="微软雅黑" panose="020B0503020204020204" pitchFamily="34" charset="-122"/>
              <a:ea typeface="微软雅黑" panose="020B0503020204020204" pitchFamily="34" charset="-122"/>
            </a:endParaRPr>
          </a:p>
          <a:p>
            <a:pPr lvl="0" rtl="0">
              <a:lnSpc>
                <a:spcPct val="150000"/>
              </a:lnSpc>
              <a:buFont typeface="Arial" panose="020B0604020202020204" pitchFamily="34" charset="0"/>
              <a:buChar char="•"/>
              <a:defRPr/>
            </a:pPr>
            <a:r>
              <a:rPr lang="zh-CN" altLang="en-US" smtClean="0">
                <a:solidFill>
                  <a:schemeClr val="tx1"/>
                </a:solidFill>
                <a:latin typeface="微软雅黑" panose="020B0503020204020204" pitchFamily="34" charset="-122"/>
                <a:ea typeface="微软雅黑" panose="020B0503020204020204" pitchFamily="34" charset="-122"/>
              </a:rPr>
              <a:t>  </a:t>
            </a:r>
            <a:r>
              <a:rPr lang="zh-CN" altLang="en-US" smtClean="0">
                <a:solidFill>
                  <a:srgbClr val="FF0000"/>
                </a:solidFill>
                <a:latin typeface="微软雅黑" panose="020B0503020204020204" pitchFamily="34" charset="-122"/>
                <a:ea typeface="微软雅黑" panose="020B0503020204020204" pitchFamily="34" charset="-122"/>
              </a:rPr>
              <a:t>提出和解答问题</a:t>
            </a:r>
            <a:r>
              <a:rPr lang="zh-CN" altLang="en-US" smtClean="0">
                <a:solidFill>
                  <a:schemeClr val="tx1"/>
                </a:solidFill>
                <a:latin typeface="微软雅黑" panose="020B0503020204020204" pitchFamily="34" charset="-122"/>
                <a:ea typeface="微软雅黑" panose="020B0503020204020204" pitchFamily="34" charset="-122"/>
              </a:rPr>
              <a:t>的过程就是良好的思政教育机遇</a:t>
            </a:r>
            <a:endParaRPr lang="en-US" altLang="zh-CN" smtClean="0">
              <a:solidFill>
                <a:schemeClr val="tx1"/>
              </a:solidFill>
              <a:latin typeface="微软雅黑" panose="020B0503020204020204" pitchFamily="34" charset="-122"/>
              <a:ea typeface="微软雅黑" panose="020B0503020204020204" pitchFamily="34" charset="-122"/>
            </a:endParaRPr>
          </a:p>
          <a:p>
            <a:pPr lvl="0" rtl="0">
              <a:lnSpc>
                <a:spcPct val="150000"/>
              </a:lnSpc>
              <a:buFont typeface="Arial" panose="020B0604020202020204" pitchFamily="34" charset="0"/>
              <a:buChar char="•"/>
              <a:defRPr/>
            </a:pPr>
            <a:r>
              <a:rPr lang="en-US" altLang="zh-CN" smtClean="0">
                <a:solidFill>
                  <a:schemeClr val="tx1"/>
                </a:solidFill>
                <a:latin typeface="微软雅黑" panose="020B0503020204020204" pitchFamily="34" charset="-122"/>
                <a:ea typeface="微软雅黑" panose="020B0503020204020204" pitchFamily="34" charset="-122"/>
              </a:rPr>
              <a:t>  </a:t>
            </a:r>
            <a:r>
              <a:rPr lang="zh-CN" altLang="en-US" smtClean="0">
                <a:solidFill>
                  <a:schemeClr val="tx1"/>
                </a:solidFill>
                <a:latin typeface="微软雅黑" panose="020B0503020204020204" pitchFamily="34" charset="-122"/>
                <a:ea typeface="微软雅黑" panose="020B0503020204020204" pitchFamily="34" charset="-122"/>
              </a:rPr>
              <a:t>除了哲学观以外，还可以发掘、提炼出科学观、人文、逻辑、思维等思政线</a:t>
            </a:r>
            <a:endParaRPr lang="en-US" altLang="zh-CN" smtClean="0">
              <a:solidFill>
                <a:schemeClr val="tx1"/>
              </a:solidFill>
              <a:latin typeface="微软雅黑" panose="020B0503020204020204" pitchFamily="34" charset="-122"/>
              <a:ea typeface="微软雅黑" panose="020B0503020204020204" pitchFamily="34" charset="-122"/>
            </a:endParaRPr>
          </a:p>
          <a:p>
            <a:pPr lvl="0" rtl="0">
              <a:lnSpc>
                <a:spcPct val="150000"/>
              </a:lnSpc>
              <a:defRPr/>
            </a:pPr>
            <a:r>
              <a:rPr lang="en-US" altLang="zh-CN" smtClean="0">
                <a:solidFill>
                  <a:schemeClr val="tx1"/>
                </a:solidFill>
                <a:latin typeface="微软雅黑" panose="020B0503020204020204" pitchFamily="34" charset="-122"/>
                <a:ea typeface="微软雅黑" panose="020B0503020204020204" pitchFamily="34" charset="-122"/>
              </a:rPr>
              <a:t>                                                       </a:t>
            </a:r>
            <a:r>
              <a:rPr lang="en-US" altLang="zh-CN" sz="1600" smtClean="0">
                <a:solidFill>
                  <a:schemeClr val="tx1"/>
                </a:solidFill>
                <a:latin typeface="微软雅黑" panose="020B0503020204020204" pitchFamily="34" charset="-122"/>
                <a:ea typeface="微软雅黑" panose="020B0503020204020204" pitchFamily="34" charset="-122"/>
              </a:rPr>
              <a:t>——  </a:t>
            </a:r>
            <a:r>
              <a:rPr lang="zh-CN" altLang="en-US" b="1" smtClean="0">
                <a:solidFill>
                  <a:srgbClr val="FF0000"/>
                </a:solidFill>
                <a:latin typeface="微软雅黑" panose="020B0503020204020204" pitchFamily="34" charset="-122"/>
                <a:ea typeface="微软雅黑" panose="020B0503020204020204" pitchFamily="34" charset="-122"/>
              </a:rPr>
              <a:t>寻求解剖学之“道”        </a:t>
            </a:r>
            <a:endParaRPr lang="en-US" altLang="zh-CN" sz="2000" b="1" smtClean="0">
              <a:solidFill>
                <a:srgbClr val="FF0000"/>
              </a:solidFill>
              <a:latin typeface="微软雅黑" panose="020B0503020204020204" pitchFamily="34" charset="-122"/>
              <a:ea typeface="微软雅黑" panose="020B0503020204020204" pitchFamily="34" charset="-122"/>
            </a:endParaRPr>
          </a:p>
          <a:p>
            <a:pPr lvl="0" rtl="0">
              <a:lnSpc>
                <a:spcPct val="150000"/>
              </a:lnSpc>
              <a:defRPr/>
            </a:pPr>
            <a:r>
              <a:rPr lang="zh-CN" altLang="en-US" b="1" smtClean="0">
                <a:solidFill>
                  <a:srgbClr val="FF0000"/>
                </a:solidFill>
                <a:latin typeface="微软雅黑" panose="020B0503020204020204" pitchFamily="34" charset="-122"/>
                <a:ea typeface="微软雅黑" panose="020B0503020204020204" pitchFamily="34" charset="-122"/>
              </a:rPr>
              <a:t>       汤之味源于盐，教之魂源于道</a:t>
            </a:r>
            <a:endParaRPr lang="en-US" altLang="zh-CN" sz="1600" b="1" smtClean="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642910" y="4071948"/>
            <a:ext cx="8001056" cy="44957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mtClean="0">
                <a:solidFill>
                  <a:srgbClr val="9D1F33"/>
                </a:solidFill>
                <a:latin typeface="楷体" panose="02010609060101010101" pitchFamily="49" charset="-122"/>
                <a:ea typeface="楷体" panose="02010609060101010101" pitchFamily="49" charset="-122"/>
              </a:rPr>
              <a:t>对立与统一，量变与质变，现象与本质，内因与外因，感性认识与理性认识</a:t>
            </a:r>
            <a:endParaRPr lang="zh-CN" altLang="en-US" dirty="0" smtClean="0">
              <a:solidFill>
                <a:srgbClr val="9D1F33"/>
              </a:solidFill>
              <a:latin typeface="楷体" panose="02010609060101010101" pitchFamily="49" charset="-122"/>
              <a:ea typeface="楷体" panose="02010609060101010101" pitchFamily="49" charset="-122"/>
            </a:endParaRPr>
          </a:p>
        </p:txBody>
      </p:sp>
      <p:sp>
        <p:nvSpPr>
          <p:cNvPr id="7" name="矩形 6"/>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8" name="矩形 7"/>
          <p:cNvSpPr/>
          <p:nvPr/>
        </p:nvSpPr>
        <p:spPr>
          <a:xfrm>
            <a:off x="618808" y="928676"/>
            <a:ext cx="6096332"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en-US" altLang="zh-CN" sz="2400" b="1" smtClean="0">
                <a:solidFill>
                  <a:srgbClr val="9D1F33"/>
                </a:solidFill>
                <a:latin typeface="黑体" panose="02010609060101010101" pitchFamily="49" charset="-122"/>
                <a:ea typeface="黑体" panose="02010609060101010101" pitchFamily="49"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模块二</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linds(horizont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linds(horizontal)">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1000100" y="1714494"/>
            <a:ext cx="7429552" cy="107157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50000"/>
              </a:lnSpc>
              <a:defRPr/>
            </a:pPr>
            <a:r>
              <a:rPr lang="zh-CN" altLang="en-US" sz="2800" smtClean="0">
                <a:solidFill>
                  <a:schemeClr val="tx1">
                    <a:lumMod val="75000"/>
                    <a:lumOff val="25000"/>
                  </a:schemeClr>
                </a:solidFill>
                <a:latin typeface="微软雅黑" panose="020B0503020204020204" pitchFamily="34" charset="-122"/>
                <a:ea typeface="微软雅黑" panose="020B0503020204020204" pitchFamily="34" charset="-122"/>
              </a:rPr>
              <a:t>利用</a:t>
            </a:r>
            <a:r>
              <a:rPr lang="zh-CN" altLang="en-US" sz="2800" b="1" smtClean="0">
                <a:solidFill>
                  <a:srgbClr val="C00000"/>
                </a:solidFill>
                <a:latin typeface="微软雅黑" panose="020B0503020204020204" pitchFamily="34" charset="-122"/>
                <a:ea typeface="微软雅黑" panose="020B0503020204020204" pitchFamily="34" charset="-122"/>
              </a:rPr>
              <a:t>实验课平台</a:t>
            </a:r>
            <a:r>
              <a:rPr lang="en-US" altLang="zh-CN" sz="2800" smtClean="0">
                <a:solidFill>
                  <a:srgbClr val="FF0000"/>
                </a:solidFill>
                <a:latin typeface="微软雅黑" panose="020B0503020204020204" pitchFamily="34" charset="-122"/>
                <a:ea typeface="微软雅黑" panose="020B0503020204020204" pitchFamily="34" charset="-122"/>
              </a:rPr>
              <a:t>-</a:t>
            </a:r>
            <a:r>
              <a:rPr lang="zh-CN" altLang="en-US" sz="2800" smtClean="0">
                <a:solidFill>
                  <a:srgbClr val="FF0000"/>
                </a:solidFill>
                <a:latin typeface="微软雅黑" panose="020B0503020204020204" pitchFamily="34" charset="-122"/>
                <a:ea typeface="微软雅黑" panose="020B0503020204020204" pitchFamily="34" charset="-122"/>
              </a:rPr>
              <a:t>实验报告</a:t>
            </a:r>
            <a:r>
              <a:rPr lang="en-US" altLang="zh-CN" sz="2800" smtClean="0">
                <a:solidFill>
                  <a:srgbClr val="FF0000"/>
                </a:solidFill>
                <a:latin typeface="微软雅黑" panose="020B0503020204020204" pitchFamily="34" charset="-122"/>
                <a:ea typeface="微软雅黑" panose="020B0503020204020204" pitchFamily="34" charset="-122"/>
              </a:rPr>
              <a:t>-</a:t>
            </a:r>
            <a:r>
              <a:rPr lang="zh-CN" altLang="en-US" sz="2800" smtClean="0">
                <a:solidFill>
                  <a:srgbClr val="FF0000"/>
                </a:solidFill>
                <a:latin typeface="微软雅黑" panose="020B0503020204020204" pitchFamily="34" charset="-122"/>
                <a:ea typeface="微软雅黑" panose="020B0503020204020204" pitchFamily="34" charset="-122"/>
              </a:rPr>
              <a:t>形成性评价</a:t>
            </a:r>
            <a:r>
              <a:rPr lang="en-US" altLang="zh-CN" sz="2800" smtClean="0">
                <a:solidFill>
                  <a:srgbClr val="FF0000"/>
                </a:solidFill>
                <a:latin typeface="微软雅黑" panose="020B0503020204020204" pitchFamily="34" charset="-122"/>
                <a:ea typeface="微软雅黑" panose="020B0503020204020204" pitchFamily="34" charset="-122"/>
              </a:rPr>
              <a:t>-</a:t>
            </a:r>
            <a:r>
              <a:rPr lang="zh-CN" altLang="en-US" sz="2800" smtClean="0">
                <a:solidFill>
                  <a:srgbClr val="FF0000"/>
                </a:solidFill>
                <a:latin typeface="微软雅黑" panose="020B0503020204020204" pitchFamily="34" charset="-122"/>
                <a:ea typeface="微软雅黑" panose="020B0503020204020204" pitchFamily="34" charset="-122"/>
              </a:rPr>
              <a:t>导向</a:t>
            </a:r>
            <a:endParaRPr lang="en-US" altLang="zh-CN" sz="2800" smtClean="0">
              <a:solidFill>
                <a:srgbClr val="FF0000"/>
              </a:solidFill>
              <a:latin typeface="微软雅黑" panose="020B0503020204020204" pitchFamily="34" charset="-122"/>
              <a:ea typeface="微软雅黑" panose="020B0503020204020204" pitchFamily="34" charset="-122"/>
            </a:endParaRPr>
          </a:p>
          <a:p>
            <a:pPr algn="ctr" rtl="0">
              <a:lnSpc>
                <a:spcPct val="150000"/>
              </a:lnSpc>
              <a:defRPr/>
            </a:pPr>
            <a:r>
              <a:rPr lang="zh-CN" altLang="en-US" sz="2800" smtClean="0">
                <a:solidFill>
                  <a:schemeClr val="tx1">
                    <a:lumMod val="75000"/>
                    <a:lumOff val="25000"/>
                  </a:schemeClr>
                </a:solidFill>
                <a:latin typeface="微软雅黑" panose="020B0503020204020204" pitchFamily="34" charset="-122"/>
                <a:ea typeface="微软雅黑" panose="020B0503020204020204" pitchFamily="34" charset="-122"/>
              </a:rPr>
              <a:t>进行科学观“训练”</a:t>
            </a:r>
            <a:endParaRPr lang="zh-CN" altLang="en-US" sz="2800" b="1" dirty="0">
              <a:solidFill>
                <a:srgbClr val="9D1F33"/>
              </a:solidFill>
              <a:latin typeface="微软雅黑" panose="020B0503020204020204" pitchFamily="34" charset="-122"/>
              <a:ea typeface="微软雅黑" panose="020B0503020204020204" pitchFamily="34" charset="-122"/>
            </a:endParaRPr>
          </a:p>
        </p:txBody>
      </p:sp>
      <p:sp>
        <p:nvSpPr>
          <p:cNvPr id="16" name="矩形 15"/>
          <p:cNvSpPr/>
          <p:nvPr/>
        </p:nvSpPr>
        <p:spPr>
          <a:xfrm>
            <a:off x="1547664" y="3507854"/>
            <a:ext cx="6048672" cy="59245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400" b="1" smtClean="0">
                <a:solidFill>
                  <a:srgbClr val="9D1F33"/>
                </a:solidFill>
                <a:latin typeface="楷体" panose="02010609060101010101" pitchFamily="49" charset="-122"/>
                <a:ea typeface="楷体" panose="02010609060101010101" pitchFamily="49" charset="-122"/>
              </a:rPr>
              <a:t>客观，细致，严谨，探索，创新</a:t>
            </a:r>
            <a:endParaRPr lang="zh-CN" altLang="en-US" sz="2400" b="1" dirty="0" smtClean="0">
              <a:solidFill>
                <a:srgbClr val="9D1F33"/>
              </a:solidFill>
              <a:latin typeface="楷体" panose="02010609060101010101" pitchFamily="49" charset="-122"/>
              <a:ea typeface="楷体" panose="02010609060101010101" pitchFamily="49" charset="-122"/>
            </a:endParaRPr>
          </a:p>
        </p:txBody>
      </p:sp>
      <p:sp>
        <p:nvSpPr>
          <p:cNvPr id="7" name="矩形 6"/>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8" name="矩形 7"/>
          <p:cNvSpPr/>
          <p:nvPr/>
        </p:nvSpPr>
        <p:spPr>
          <a:xfrm>
            <a:off x="618808" y="928676"/>
            <a:ext cx="6096332"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模块三</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1142976" y="1714494"/>
            <a:ext cx="6643734" cy="2786082"/>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nSpc>
                <a:spcPct val="130000"/>
              </a:lnSpc>
              <a:buFont typeface="+mj-lt"/>
              <a:buAutoNum type="arabicPeriod"/>
            </a:pPr>
            <a:r>
              <a:rPr lang="zh-CN" altLang="en-US" smtClean="0">
                <a:solidFill>
                  <a:schemeClr val="tx1"/>
                </a:solidFill>
                <a:latin typeface="微软雅黑" panose="020B0503020204020204" pitchFamily="34" charset="-122"/>
                <a:ea typeface="微软雅黑" panose="020B0503020204020204" pitchFamily="34" charset="-122"/>
              </a:rPr>
              <a:t>实验课程整体设计（</a:t>
            </a:r>
            <a:r>
              <a:rPr lang="zh-CN" altLang="en-US" smtClean="0">
                <a:solidFill>
                  <a:schemeClr val="tx1"/>
                </a:solidFill>
                <a:latin typeface="微软雅黑" panose="020B0503020204020204" pitchFamily="34" charset="-122"/>
                <a:ea typeface="微软雅黑" panose="020B0503020204020204" pitchFamily="34" charset="-122"/>
                <a:hlinkClick r:id="rId1" action="ppaction://hlinkfile"/>
              </a:rPr>
              <a:t>教学流程</a:t>
            </a:r>
            <a:r>
              <a:rPr lang="zh-CN" altLang="en-US" smtClean="0">
                <a:solidFill>
                  <a:schemeClr val="tx1"/>
                </a:solidFill>
                <a:latin typeface="微软雅黑" panose="020B0503020204020204" pitchFamily="34" charset="-122"/>
                <a:ea typeface="微软雅黑" panose="020B0503020204020204" pitchFamily="34" charset="-122"/>
              </a:rPr>
              <a:t>）</a:t>
            </a:r>
            <a:endParaRPr lang="zh-CN" altLang="en-US" smtClean="0">
              <a:solidFill>
                <a:schemeClr val="tx1"/>
              </a:solidFill>
              <a:latin typeface="微软雅黑" panose="020B0503020204020204" pitchFamily="34" charset="-122"/>
              <a:ea typeface="微软雅黑" panose="020B0503020204020204" pitchFamily="34" charset="-122"/>
            </a:endParaRPr>
          </a:p>
          <a:p>
            <a:pPr marL="457200" lvl="0" indent="-457200">
              <a:lnSpc>
                <a:spcPct val="130000"/>
              </a:lnSpc>
              <a:buFont typeface="+mj-lt"/>
              <a:buAutoNum type="arabicPeriod"/>
            </a:pPr>
            <a:r>
              <a:rPr lang="zh-CN" altLang="en-US" smtClean="0">
                <a:solidFill>
                  <a:schemeClr val="tx1"/>
                </a:solidFill>
                <a:latin typeface="微软雅黑" panose="020B0503020204020204" pitchFamily="34" charset="-122"/>
                <a:ea typeface="微软雅黑" panose="020B0503020204020204" pitchFamily="34" charset="-122"/>
              </a:rPr>
              <a:t>实验报告模块的整体设计（</a:t>
            </a:r>
            <a:r>
              <a:rPr lang="zh-CN" altLang="en-US" smtClean="0">
                <a:solidFill>
                  <a:schemeClr val="tx1"/>
                </a:solidFill>
                <a:latin typeface="微软雅黑" panose="020B0503020204020204" pitchFamily="34" charset="-122"/>
                <a:ea typeface="微软雅黑" panose="020B0503020204020204" pitchFamily="34" charset="-122"/>
                <a:hlinkClick r:id="rId2" action="ppaction://hlinkfile"/>
              </a:rPr>
              <a:t>流程框图</a:t>
            </a:r>
            <a:r>
              <a:rPr lang="zh-CN" altLang="en-US" smtClean="0">
                <a:solidFill>
                  <a:schemeClr val="tx1"/>
                </a:solidFill>
                <a:latin typeface="微软雅黑" panose="020B0503020204020204" pitchFamily="34" charset="-122"/>
                <a:ea typeface="微软雅黑" panose="020B0503020204020204" pitchFamily="34" charset="-122"/>
              </a:rPr>
              <a:t>）</a:t>
            </a:r>
            <a:endParaRPr lang="zh-CN" altLang="en-US" smtClean="0">
              <a:solidFill>
                <a:schemeClr val="tx1"/>
              </a:solidFill>
              <a:latin typeface="微软雅黑" panose="020B0503020204020204" pitchFamily="34" charset="-122"/>
              <a:ea typeface="微软雅黑" panose="020B0503020204020204" pitchFamily="34" charset="-122"/>
            </a:endParaRPr>
          </a:p>
          <a:p>
            <a:pPr marL="457200" lvl="0" indent="-457200">
              <a:lnSpc>
                <a:spcPct val="130000"/>
              </a:lnSpc>
              <a:buFont typeface="+mj-lt"/>
              <a:buAutoNum type="arabicPeriod"/>
            </a:pPr>
            <a:r>
              <a:rPr lang="en-US" altLang="zh-CN" smtClean="0">
                <a:solidFill>
                  <a:schemeClr val="tx1"/>
                </a:solidFill>
                <a:latin typeface="微软雅黑" panose="020B0503020204020204" pitchFamily="34" charset="-122"/>
                <a:ea typeface="微软雅黑" panose="020B0503020204020204" pitchFamily="34" charset="-122"/>
              </a:rPr>
              <a:t>《</a:t>
            </a:r>
            <a:r>
              <a:rPr lang="zh-CN" altLang="en-US" smtClean="0">
                <a:solidFill>
                  <a:schemeClr val="tx1"/>
                </a:solidFill>
                <a:latin typeface="微软雅黑" panose="020B0503020204020204" pitchFamily="34" charset="-122"/>
                <a:ea typeface="微软雅黑" panose="020B0503020204020204" pitchFamily="34" charset="-122"/>
              </a:rPr>
              <a:t>局部解剖学</a:t>
            </a:r>
            <a:r>
              <a:rPr lang="en-US" altLang="zh-CN" smtClean="0">
                <a:solidFill>
                  <a:schemeClr val="tx1"/>
                </a:solidFill>
                <a:latin typeface="微软雅黑" panose="020B0503020204020204" pitchFamily="34" charset="-122"/>
                <a:ea typeface="微软雅黑" panose="020B0503020204020204" pitchFamily="34" charset="-122"/>
              </a:rPr>
              <a:t>》</a:t>
            </a:r>
            <a:r>
              <a:rPr lang="zh-CN" altLang="en-US" smtClean="0">
                <a:solidFill>
                  <a:schemeClr val="tx1"/>
                </a:solidFill>
                <a:latin typeface="微软雅黑" panose="020B0503020204020204" pitchFamily="34" charset="-122"/>
                <a:ea typeface="微软雅黑" panose="020B0503020204020204" pitchFamily="34" charset="-122"/>
              </a:rPr>
              <a:t>实验报告</a:t>
            </a:r>
            <a:r>
              <a:rPr lang="zh-CN" altLang="en-US" smtClean="0">
                <a:solidFill>
                  <a:schemeClr val="tx1"/>
                </a:solidFill>
                <a:latin typeface="微软雅黑" panose="020B0503020204020204" pitchFamily="34" charset="-122"/>
                <a:ea typeface="微软雅黑" panose="020B0503020204020204" pitchFamily="34" charset="-122"/>
                <a:hlinkClick r:id="rId3" action="ppaction://hlinkfile"/>
              </a:rPr>
              <a:t>书写指导</a:t>
            </a:r>
            <a:endParaRPr lang="zh-CN" altLang="en-US" smtClean="0">
              <a:solidFill>
                <a:schemeClr val="tx1"/>
              </a:solidFill>
              <a:latin typeface="微软雅黑" panose="020B0503020204020204" pitchFamily="34" charset="-122"/>
              <a:ea typeface="微软雅黑" panose="020B0503020204020204" pitchFamily="34" charset="-122"/>
            </a:endParaRPr>
          </a:p>
          <a:p>
            <a:pPr marL="457200" lvl="0" indent="-457200">
              <a:lnSpc>
                <a:spcPct val="130000"/>
              </a:lnSpc>
              <a:buFont typeface="+mj-lt"/>
              <a:buAutoNum type="arabicPeriod"/>
            </a:pPr>
            <a:r>
              <a:rPr lang="zh-CN" altLang="en-US" smtClean="0">
                <a:solidFill>
                  <a:schemeClr val="tx1"/>
                </a:solidFill>
                <a:latin typeface="微软雅黑" panose="020B0503020204020204" pitchFamily="34" charset="-122"/>
                <a:ea typeface="微软雅黑" panose="020B0503020204020204" pitchFamily="34" charset="-122"/>
              </a:rPr>
              <a:t>实验报告批改和点评</a:t>
            </a:r>
            <a:r>
              <a:rPr lang="zh-CN" altLang="en-US" smtClean="0">
                <a:solidFill>
                  <a:schemeClr val="tx1"/>
                </a:solidFill>
                <a:latin typeface="微软雅黑" panose="020B0503020204020204" pitchFamily="34" charset="-122"/>
                <a:ea typeface="微软雅黑" panose="020B0503020204020204" pitchFamily="34" charset="-122"/>
                <a:hlinkClick r:id="rId4" action="ppaction://hlinkfile"/>
              </a:rPr>
              <a:t>观察点</a:t>
            </a:r>
            <a:r>
              <a:rPr lang="zh-CN" altLang="en-US" smtClean="0">
                <a:solidFill>
                  <a:schemeClr val="tx1"/>
                </a:solidFill>
                <a:latin typeface="微软雅黑" panose="020B0503020204020204" pitchFamily="34" charset="-122"/>
                <a:ea typeface="微软雅黑" panose="020B0503020204020204" pitchFamily="34" charset="-122"/>
              </a:rPr>
              <a:t>（科学观训练导向）</a:t>
            </a:r>
            <a:endParaRPr lang="zh-CN" altLang="en-US" smtClean="0">
              <a:solidFill>
                <a:schemeClr val="tx1"/>
              </a:solidFill>
              <a:latin typeface="微软雅黑" panose="020B0503020204020204" pitchFamily="34" charset="-122"/>
              <a:ea typeface="微软雅黑" panose="020B0503020204020204" pitchFamily="34" charset="-122"/>
            </a:endParaRPr>
          </a:p>
          <a:p>
            <a:pPr marL="457200" lvl="0" indent="-457200">
              <a:lnSpc>
                <a:spcPct val="130000"/>
              </a:lnSpc>
              <a:buFont typeface="+mj-lt"/>
              <a:buAutoNum type="arabicPeriod"/>
            </a:pPr>
            <a:r>
              <a:rPr lang="zh-CN" altLang="en-US" smtClean="0">
                <a:solidFill>
                  <a:schemeClr val="tx1"/>
                </a:solidFill>
                <a:latin typeface="微软雅黑" panose="020B0503020204020204" pitchFamily="34" charset="-122"/>
                <a:ea typeface="微软雅黑" panose="020B0503020204020204" pitchFamily="34" charset="-122"/>
              </a:rPr>
              <a:t>实验报告批改与点评的</a:t>
            </a:r>
            <a:r>
              <a:rPr lang="zh-CN" altLang="en-US" smtClean="0">
                <a:solidFill>
                  <a:schemeClr val="tx1"/>
                </a:solidFill>
                <a:latin typeface="微软雅黑" panose="020B0503020204020204" pitchFamily="34" charset="-122"/>
                <a:ea typeface="微软雅黑" panose="020B0503020204020204" pitchFamily="34" charset="-122"/>
                <a:hlinkClick r:id="rId5" action="ppaction://hlinkfile"/>
              </a:rPr>
              <a:t>方法</a:t>
            </a:r>
            <a:r>
              <a:rPr lang="zh-CN" altLang="en-US" smtClean="0">
                <a:solidFill>
                  <a:schemeClr val="tx1"/>
                </a:solidFill>
                <a:latin typeface="微软雅黑" panose="020B0503020204020204" pitchFamily="34" charset="-122"/>
                <a:ea typeface="微软雅黑" panose="020B0503020204020204" pitchFamily="34" charset="-122"/>
              </a:rPr>
              <a:t>和</a:t>
            </a:r>
            <a:r>
              <a:rPr lang="zh-CN" altLang="en-US" smtClean="0">
                <a:solidFill>
                  <a:schemeClr val="tx1"/>
                </a:solidFill>
                <a:latin typeface="微软雅黑" panose="020B0503020204020204" pitchFamily="34" charset="-122"/>
                <a:ea typeface="微软雅黑" panose="020B0503020204020204" pitchFamily="34" charset="-122"/>
                <a:hlinkClick r:id="rId6" action="ppaction://hlinkfile"/>
              </a:rPr>
              <a:t>应用</a:t>
            </a:r>
            <a:r>
              <a:rPr lang="zh-CN" altLang="en-US" smtClean="0">
                <a:solidFill>
                  <a:schemeClr val="tx1"/>
                </a:solidFill>
                <a:latin typeface="微软雅黑" panose="020B0503020204020204" pitchFamily="34" charset="-122"/>
                <a:ea typeface="微软雅黑" panose="020B0503020204020204" pitchFamily="34" charset="-122"/>
              </a:rPr>
              <a:t>（个性化的形成性评价）</a:t>
            </a:r>
            <a:endParaRPr lang="zh-CN" altLang="en-US" smtClean="0">
              <a:solidFill>
                <a:schemeClr val="tx1"/>
              </a:solidFill>
              <a:latin typeface="微软雅黑" panose="020B0503020204020204" pitchFamily="34" charset="-122"/>
              <a:ea typeface="微软雅黑" panose="020B0503020204020204" pitchFamily="34" charset="-122"/>
            </a:endParaRPr>
          </a:p>
          <a:p>
            <a:pPr marL="457200" indent="-457200">
              <a:lnSpc>
                <a:spcPct val="130000"/>
              </a:lnSpc>
              <a:buFont typeface="+mj-lt"/>
              <a:buAutoNum type="arabicPeriod"/>
            </a:pPr>
            <a:r>
              <a:rPr lang="zh-CN" altLang="en-US" smtClean="0">
                <a:solidFill>
                  <a:schemeClr val="tx1"/>
                </a:solidFill>
                <a:latin typeface="微软雅黑" panose="020B0503020204020204" pitchFamily="34" charset="-122"/>
                <a:ea typeface="微软雅黑" panose="020B0503020204020204" pitchFamily="34" charset="-122"/>
              </a:rPr>
              <a:t>发给学生的</a:t>
            </a:r>
            <a:r>
              <a:rPr lang="zh-CN" altLang="en-US" smtClean="0">
                <a:solidFill>
                  <a:schemeClr val="tx1"/>
                </a:solidFill>
                <a:latin typeface="微软雅黑" panose="020B0503020204020204" pitchFamily="34" charset="-122"/>
                <a:ea typeface="微软雅黑" panose="020B0503020204020204" pitchFamily="34" charset="-122"/>
                <a:hlinkClick r:id="rId7" action="ppaction://hlinkfile"/>
              </a:rPr>
              <a:t>反馈表</a:t>
            </a:r>
            <a:endParaRPr lang="en-US" altLang="zh-CN" smtClean="0">
              <a:solidFill>
                <a:schemeClr val="tx1"/>
              </a:solidFill>
              <a:latin typeface="微软雅黑" panose="020B0503020204020204" pitchFamily="34" charset="-122"/>
              <a:ea typeface="微软雅黑" panose="020B0503020204020204" pitchFamily="34" charset="-122"/>
            </a:endParaRPr>
          </a:p>
          <a:p>
            <a:pPr marL="457200" lvl="0" indent="-457200">
              <a:lnSpc>
                <a:spcPct val="130000"/>
              </a:lnSpc>
              <a:buFont typeface="+mj-lt"/>
              <a:buAutoNum type="arabicPeriod"/>
            </a:pPr>
            <a:r>
              <a:rPr lang="zh-CN" altLang="en-US" smtClean="0">
                <a:solidFill>
                  <a:schemeClr val="tx1"/>
                </a:solidFill>
                <a:latin typeface="微软雅黑" panose="020B0503020204020204" pitchFamily="34" charset="-122"/>
                <a:ea typeface="微软雅黑" panose="020B0503020204020204" pitchFamily="34" charset="-122"/>
              </a:rPr>
              <a:t>反馈表的“量化”</a:t>
            </a:r>
            <a:r>
              <a:rPr lang="zh-CN" altLang="en-US" smtClean="0">
                <a:solidFill>
                  <a:schemeClr val="tx1"/>
                </a:solidFill>
                <a:latin typeface="微软雅黑" panose="020B0503020204020204" pitchFamily="34" charset="-122"/>
                <a:ea typeface="微软雅黑" panose="020B0503020204020204" pitchFamily="34" charset="-122"/>
                <a:hlinkClick r:id="rId8" action="ppaction://hlinkfile"/>
              </a:rPr>
              <a:t>依据</a:t>
            </a:r>
            <a:endParaRPr lang="zh-CN" altLang="en-US" dirty="0" smtClean="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8" name="矩形 7"/>
          <p:cNvSpPr/>
          <p:nvPr/>
        </p:nvSpPr>
        <p:spPr>
          <a:xfrm>
            <a:off x="618808" y="928676"/>
            <a:ext cx="6953588"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模块三                 教学文件  </a:t>
            </a:r>
            <a:r>
              <a:rPr lang="zh-CN" altLang="en-US" b="1" smtClean="0">
                <a:solidFill>
                  <a:srgbClr val="9D1F33"/>
                </a:solidFill>
                <a:latin typeface="微软雅黑" panose="020B0503020204020204" pitchFamily="34" charset="-122"/>
                <a:ea typeface="微软雅黑" panose="020B0503020204020204" pitchFamily="34" charset="-122"/>
              </a:rPr>
              <a:t>（导向与管理）</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0" y="4763"/>
            <a:ext cx="9144000" cy="709599"/>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4" name="矩形 13"/>
          <p:cNvSpPr/>
          <p:nvPr/>
        </p:nvSpPr>
        <p:spPr>
          <a:xfrm>
            <a:off x="1142976" y="2071684"/>
            <a:ext cx="6643734" cy="2214578"/>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50000"/>
              </a:lnSpc>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专业课程思政内容的选择和融入路径</a:t>
            </a:r>
            <a:endParaRPr lang="zh-CN" altLang="en-US" smtClean="0">
              <a:solidFill>
                <a:schemeClr val="tx1"/>
              </a:solidFill>
              <a:latin typeface="微软雅黑" panose="020B0503020204020204" pitchFamily="34" charset="-122"/>
              <a:ea typeface="微软雅黑" panose="020B0503020204020204" pitchFamily="34" charset="-122"/>
            </a:endParaRPr>
          </a:p>
          <a:p>
            <a:pPr lvl="0">
              <a:lnSpc>
                <a:spcPct val="150000"/>
              </a:lnSpc>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开展专业课程思政的方法</a:t>
            </a:r>
            <a:endParaRPr lang="en-US" altLang="zh-CN" smtClean="0">
              <a:solidFill>
                <a:schemeClr val="tx1"/>
              </a:solidFill>
              <a:latin typeface="微软雅黑" panose="020B0503020204020204" pitchFamily="34" charset="-122"/>
              <a:ea typeface="微软雅黑" panose="020B0503020204020204" pitchFamily="34" charset="-122"/>
            </a:endParaRPr>
          </a:p>
          <a:p>
            <a:pPr lvl="0">
              <a:lnSpc>
                <a:spcPct val="150000"/>
              </a:lnSpc>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思政目标与专业课程的融合的“标准”</a:t>
            </a:r>
            <a:endParaRPr lang="zh-CN" altLang="en-US" smtClean="0">
              <a:solidFill>
                <a:schemeClr val="tx1"/>
              </a:solidFill>
              <a:latin typeface="微软雅黑" panose="020B0503020204020204" pitchFamily="34" charset="-122"/>
              <a:ea typeface="微软雅黑" panose="020B0503020204020204" pitchFamily="34" charset="-122"/>
            </a:endParaRPr>
          </a:p>
          <a:p>
            <a:pPr lvl="0">
              <a:lnSpc>
                <a:spcPct val="150000"/>
              </a:lnSpc>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各级领导层面可以做的工作</a:t>
            </a:r>
            <a:endParaRPr lang="zh-CN" altLang="en-US">
              <a:solidFill>
                <a:schemeClr val="tx1"/>
              </a:solidFill>
            </a:endParaRPr>
          </a:p>
        </p:txBody>
      </p:sp>
      <p:sp>
        <p:nvSpPr>
          <p:cNvPr id="7" name="矩形 6"/>
          <p:cNvSpPr/>
          <p:nvPr/>
        </p:nvSpPr>
        <p:spPr>
          <a:xfrm>
            <a:off x="-36512" y="929311"/>
            <a:ext cx="575945" cy="570230"/>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40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8" name="矩形 7"/>
          <p:cNvSpPr/>
          <p:nvPr/>
        </p:nvSpPr>
        <p:spPr>
          <a:xfrm>
            <a:off x="618808" y="928676"/>
            <a:ext cx="6953588" cy="5708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rtl="0">
              <a:defRPr/>
            </a:pPr>
            <a:r>
              <a:rPr lang="en-US" altLang="zh-CN" sz="2000" b="1" smtClean="0">
                <a:solidFill>
                  <a:srgbClr val="9D1F33"/>
                </a:solidFill>
                <a:latin typeface="微软雅黑" panose="020B0503020204020204" pitchFamily="34" charset="-122"/>
                <a:ea typeface="微软雅黑" panose="020B0503020204020204" pitchFamily="34" charset="-122"/>
              </a:rPr>
              <a:t>                </a:t>
            </a:r>
            <a:r>
              <a:rPr lang="zh-CN" altLang="en-US" sz="2000" b="1" smtClean="0">
                <a:solidFill>
                  <a:srgbClr val="9D1F33"/>
                </a:solidFill>
                <a:latin typeface="微软雅黑" panose="020B0503020204020204" pitchFamily="34" charset="-122"/>
                <a:ea typeface="微软雅黑" panose="020B0503020204020204" pitchFamily="34" charset="-122"/>
              </a:rPr>
              <a:t>第二讲（预告）</a:t>
            </a:r>
            <a:endParaRPr lang="zh-CN" altLang="en-US" sz="2000" b="1" dirty="0">
              <a:solidFill>
                <a:srgbClr val="9D1F33"/>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连接符 73"/>
          <p:cNvCxnSpPr/>
          <p:nvPr/>
        </p:nvCxnSpPr>
        <p:spPr>
          <a:xfrm flipV="1">
            <a:off x="468313" y="1571618"/>
            <a:ext cx="6175389" cy="12707"/>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619672" y="3143254"/>
            <a:ext cx="7024294" cy="5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7938" y="1276350"/>
            <a:ext cx="468313" cy="668338"/>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400" b="0" i="0" u="none" strike="noStrike" kern="1200" cap="none" spc="0" normalizeH="0" baseline="0" noProof="0" dirty="0">
              <a:ln>
                <a:noFill/>
              </a:ln>
              <a:solidFill>
                <a:schemeClr val="lt1"/>
              </a:solidFill>
              <a:effectLst/>
              <a:uLnTx/>
              <a:uFillTx/>
              <a:latin typeface="Arial Black" panose="020B0A04020102020204" pitchFamily="34" charset="0"/>
              <a:ea typeface="+mn-ea"/>
              <a:cs typeface="+mn-cs"/>
            </a:endParaRPr>
          </a:p>
        </p:txBody>
      </p:sp>
      <p:sp>
        <p:nvSpPr>
          <p:cNvPr id="80" name="矩形 79"/>
          <p:cNvSpPr/>
          <p:nvPr/>
        </p:nvSpPr>
        <p:spPr>
          <a:xfrm>
            <a:off x="8718452" y="1276350"/>
            <a:ext cx="425547" cy="2509846"/>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400" b="0" i="0" u="none" strike="noStrike" kern="1200" cap="none" spc="0" normalizeH="0" baseline="0" noProof="0" dirty="0">
              <a:ln>
                <a:noFill/>
              </a:ln>
              <a:solidFill>
                <a:schemeClr val="lt1"/>
              </a:solidFill>
              <a:effectLst/>
              <a:uLnTx/>
              <a:uFillTx/>
              <a:latin typeface="Arial Black" panose="020B0A04020102020204" pitchFamily="34" charset="0"/>
              <a:ea typeface="+mn-ea"/>
              <a:cs typeface="+mn-cs"/>
            </a:endParaRPr>
          </a:p>
        </p:txBody>
      </p:sp>
      <p:sp>
        <p:nvSpPr>
          <p:cNvPr id="37896" name="矩形 1"/>
          <p:cNvSpPr/>
          <p:nvPr/>
        </p:nvSpPr>
        <p:spPr>
          <a:xfrm>
            <a:off x="1714480" y="1928808"/>
            <a:ext cx="5681662" cy="825419"/>
          </a:xfrm>
          <a:prstGeom prst="rect">
            <a:avLst/>
          </a:prstGeom>
          <a:noFill/>
          <a:ln w="9525">
            <a:noFill/>
          </a:ln>
        </p:spPr>
        <p:txBody>
          <a:bodyPr>
            <a:spAutoFit/>
          </a:bodyPr>
          <a:lstStyle/>
          <a:p>
            <a:pPr lvl="0" algn="ctr">
              <a:lnSpc>
                <a:spcPct val="150000"/>
              </a:lnSpc>
            </a:pPr>
            <a:r>
              <a:rPr lang="zh-CN" altLang="en-US" sz="3600" b="1">
                <a:solidFill>
                  <a:srgbClr val="9D1F33"/>
                </a:solidFill>
                <a:latin typeface="微软雅黑" panose="020B0503020204020204" pitchFamily="34" charset="-122"/>
                <a:ea typeface="微软雅黑" panose="020B0503020204020204" pitchFamily="34" charset="-122"/>
              </a:rPr>
              <a:t>感     谢</a:t>
            </a:r>
            <a:endParaRPr lang="zh-CN" altLang="en-US" sz="3600" b="1" dirty="0">
              <a:solidFill>
                <a:srgbClr val="9D1F33"/>
              </a:solidFill>
              <a:latin typeface="微软雅黑" panose="020B0503020204020204" pitchFamily="34" charset="-122"/>
              <a:ea typeface="微软雅黑" panose="020B0503020204020204" pitchFamily="34" charset="-122"/>
            </a:endParaRPr>
          </a:p>
        </p:txBody>
      </p:sp>
      <p:sp>
        <p:nvSpPr>
          <p:cNvPr id="10" name="矩形 9"/>
          <p:cNvSpPr/>
          <p:nvPr/>
        </p:nvSpPr>
        <p:spPr>
          <a:xfrm>
            <a:off x="2357422" y="3429006"/>
            <a:ext cx="4371975" cy="36830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上海中医药</a:t>
            </a:r>
            <a:r>
              <a:rPr kumimoji="0" lang="zh-CN" altLang="en-US"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大</a:t>
            </a:r>
            <a:r>
              <a:rPr kumimoji="0" lang="zh-CN" altLang="en-US"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学   </a:t>
            </a:r>
            <a:r>
              <a:rPr lang="zh-CN" altLang="en-US" b="1" smtClean="0">
                <a:solidFill>
                  <a:schemeClr val="tx1">
                    <a:lumMod val="75000"/>
                    <a:lumOff val="25000"/>
                  </a:schemeClr>
                </a:solidFill>
                <a:latin typeface="微软雅黑" panose="020B0503020204020204" pitchFamily="34" charset="-122"/>
                <a:ea typeface="微软雅黑" panose="020B0503020204020204" pitchFamily="34" charset="-122"/>
                <a:cs typeface="+mn-cs"/>
              </a:rPr>
              <a:t>基础医学院</a:t>
            </a:r>
            <a:r>
              <a:rPr kumimoji="0" lang="zh-CN" altLang="en-US" b="1" i="0" u="none" strike="noStrike" kern="120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Text Box 10"/>
          <p:cNvSpPr txBox="1"/>
          <p:nvPr/>
        </p:nvSpPr>
        <p:spPr>
          <a:xfrm>
            <a:off x="2931213" y="3857634"/>
            <a:ext cx="3293110" cy="706755"/>
          </a:xfrm>
          <a:prstGeom prst="rect">
            <a:avLst/>
          </a:prstGeom>
          <a:noFill/>
          <a:ln w="9525">
            <a:noFill/>
          </a:ln>
        </p:spPr>
        <p:txBody>
          <a:bodyPr wrap="square">
            <a:spAutoFit/>
          </a:bodyPr>
          <a:lstStyle/>
          <a:p>
            <a:pPr lvl="0" algn="ctr" eaLnBrk="1" hangingPunct="1">
              <a:spcBef>
                <a:spcPct val="50000"/>
              </a:spcBef>
            </a:pPr>
            <a:r>
              <a:rPr lang="zh-CN" altLang="en-US" sz="1600" b="1" dirty="0">
                <a:latin typeface="楷体" panose="02010609060101010101" pitchFamily="49" charset="-122"/>
                <a:ea typeface="楷体" panose="02010609060101010101" pitchFamily="49" charset="-122"/>
              </a:rPr>
              <a:t>张</a:t>
            </a:r>
            <a:r>
              <a:rPr lang="zh-CN" altLang="en-US" sz="1600" b="1">
                <a:latin typeface="楷体" panose="02010609060101010101" pitchFamily="49" charset="-122"/>
                <a:ea typeface="楷体" panose="02010609060101010101" pitchFamily="49" charset="-122"/>
              </a:rPr>
              <a:t>黎</a:t>
            </a:r>
            <a:r>
              <a:rPr lang="zh-CN" altLang="en-US" sz="1600" b="1" smtClean="0">
                <a:latin typeface="楷体" panose="02010609060101010101" pitchFamily="49" charset="-122"/>
                <a:ea typeface="楷体" panose="02010609060101010101" pitchFamily="49" charset="-122"/>
              </a:rPr>
              <a:t>声</a:t>
            </a:r>
            <a:endParaRPr lang="en-US" altLang="zh-CN" sz="1600" b="1" smtClean="0">
              <a:latin typeface="楷体" panose="02010609060101010101" pitchFamily="49" charset="-122"/>
              <a:ea typeface="楷体" panose="02010609060101010101" pitchFamily="49" charset="-122"/>
            </a:endParaRPr>
          </a:p>
          <a:p>
            <a:pPr lvl="0" algn="ctr" eaLnBrk="1" hangingPunct="1">
              <a:spcBef>
                <a:spcPct val="50000"/>
              </a:spcBef>
            </a:pPr>
            <a:r>
              <a:rPr lang="en-US" altLang="zh-CN" sz="1600" b="1" smtClean="0">
                <a:latin typeface="楷体" panose="02010609060101010101" pitchFamily="49" charset="-122"/>
                <a:ea typeface="楷体" panose="02010609060101010101" pitchFamily="49" charset="-122"/>
              </a:rPr>
              <a:t>          </a:t>
            </a:r>
            <a:r>
              <a:rPr lang="en-US" altLang="zh-CN" sz="1400" b="1" smtClean="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003217" y="4774168"/>
            <a:ext cx="2316480" cy="306705"/>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“所有课堂都有育人功能”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0160" y="763898"/>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smtClean="0">
                <a:ln>
                  <a:noFill/>
                </a:ln>
                <a:solidFill>
                  <a:schemeClr val="lt1"/>
                </a:solidFill>
                <a:effectLst/>
                <a:uLnTx/>
                <a:uFillTx/>
                <a:latin typeface="Arial Rounded MT Bold" panose="020F0704030504030204" pitchFamily="34" charset="0"/>
                <a:ea typeface="微软雅黑" panose="020B0503020204020204" pitchFamily="34" charset="-122"/>
                <a:cs typeface="+mn-cs"/>
              </a:rPr>
              <a:t>1</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9" name="矩形 28"/>
          <p:cNvSpPr/>
          <p:nvPr/>
        </p:nvSpPr>
        <p:spPr>
          <a:xfrm>
            <a:off x="571472" y="99304"/>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2" name="矩形 1"/>
          <p:cNvSpPr/>
          <p:nvPr/>
        </p:nvSpPr>
        <p:spPr>
          <a:xfrm>
            <a:off x="0" y="1500180"/>
            <a:ext cx="9144000" cy="57150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b="1" smtClean="0">
                <a:solidFill>
                  <a:schemeClr val="tx1"/>
                </a:solidFill>
                <a:latin typeface="微软雅黑" panose="020B0503020204020204" pitchFamily="34" charset="-122"/>
                <a:ea typeface="微软雅黑" panose="020B0503020204020204" pitchFamily="34" charset="-122"/>
              </a:rPr>
              <a:t>《</a:t>
            </a:r>
            <a:r>
              <a:rPr lang="zh-CN" altLang="en-US" sz="2000" b="1" smtClean="0">
                <a:solidFill>
                  <a:schemeClr val="tx1"/>
                </a:solidFill>
                <a:latin typeface="微软雅黑" panose="020B0503020204020204" pitchFamily="34" charset="-122"/>
                <a:ea typeface="微软雅黑" panose="020B0503020204020204" pitchFamily="34" charset="-122"/>
              </a:rPr>
              <a:t>教育部高等教育司</a:t>
            </a:r>
            <a:r>
              <a:rPr lang="en-US" sz="2000" b="1" smtClean="0">
                <a:solidFill>
                  <a:schemeClr val="tx1"/>
                </a:solidFill>
                <a:latin typeface="微软雅黑" panose="020B0503020204020204" pitchFamily="34" charset="-122"/>
                <a:ea typeface="微软雅黑" panose="020B0503020204020204" pitchFamily="34" charset="-122"/>
              </a:rPr>
              <a:t>2020</a:t>
            </a:r>
            <a:r>
              <a:rPr lang="zh-CN" altLang="en-US" sz="2000" b="1" smtClean="0">
                <a:solidFill>
                  <a:schemeClr val="tx1"/>
                </a:solidFill>
                <a:latin typeface="微软雅黑" panose="020B0503020204020204" pitchFamily="34" charset="-122"/>
                <a:ea typeface="微软雅黑" panose="020B0503020204020204" pitchFamily="34" charset="-122"/>
              </a:rPr>
              <a:t>年工作要点</a:t>
            </a:r>
            <a:r>
              <a:rPr lang="en-US" altLang="zh-CN" sz="2000" b="1" smtClean="0">
                <a:solidFill>
                  <a:schemeClr val="tx1"/>
                </a:solidFill>
                <a:latin typeface="微软雅黑" panose="020B0503020204020204" pitchFamily="34" charset="-122"/>
                <a:ea typeface="微软雅黑" panose="020B0503020204020204" pitchFamily="34" charset="-122"/>
              </a:rPr>
              <a:t>》  </a:t>
            </a:r>
            <a:r>
              <a:rPr lang="zh-CN" altLang="en-US" sz="2000" b="1" smtClean="0">
                <a:solidFill>
                  <a:schemeClr val="tx1"/>
                </a:solidFill>
                <a:latin typeface="微软雅黑" panose="020B0503020204020204" pitchFamily="34" charset="-122"/>
                <a:ea typeface="微软雅黑" panose="020B0503020204020204" pitchFamily="34" charset="-122"/>
              </a:rPr>
              <a:t>高教司  </a:t>
            </a:r>
            <a:r>
              <a:rPr lang="zh-CN" altLang="en-US" sz="2000" b="1" smtClean="0">
                <a:solidFill>
                  <a:schemeClr val="tx1"/>
                </a:solidFill>
              </a:rPr>
              <a:t>（</a:t>
            </a:r>
            <a:r>
              <a:rPr lang="en-US" altLang="zh-CN" sz="2000" b="1" smtClean="0">
                <a:solidFill>
                  <a:schemeClr val="tx1"/>
                </a:solidFill>
              </a:rPr>
              <a:t>2020</a:t>
            </a:r>
            <a:r>
              <a:rPr lang="zh-CN" altLang="en-US" sz="2000" b="1" smtClean="0">
                <a:solidFill>
                  <a:schemeClr val="tx1"/>
                </a:solidFill>
              </a:rPr>
              <a:t>）</a:t>
            </a:r>
            <a:r>
              <a:rPr lang="en-US" altLang="zh-CN" sz="2000" b="1" smtClean="0">
                <a:solidFill>
                  <a:schemeClr val="tx1"/>
                </a:solidFill>
              </a:rPr>
              <a:t>1</a:t>
            </a:r>
            <a:r>
              <a:rPr lang="zh-CN" altLang="en-US" sz="2000" b="1" smtClean="0">
                <a:solidFill>
                  <a:schemeClr val="tx1"/>
                </a:solidFill>
              </a:rPr>
              <a:t>号</a:t>
            </a:r>
            <a:endParaRPr lang="en-US" altLang="zh-CN" sz="2000" b="1" smtClean="0">
              <a:solidFill>
                <a:schemeClr val="tx1"/>
              </a:solidFill>
              <a:latin typeface="微软雅黑" panose="020B0503020204020204" pitchFamily="34" charset="-122"/>
              <a:ea typeface="微软雅黑" panose="020B0503020204020204" pitchFamily="34" charset="-122"/>
            </a:endParaRPr>
          </a:p>
        </p:txBody>
      </p:sp>
      <p:grpSp>
        <p:nvGrpSpPr>
          <p:cNvPr id="3" name="组合 12"/>
          <p:cNvGrpSpPr/>
          <p:nvPr/>
        </p:nvGrpSpPr>
        <p:grpSpPr>
          <a:xfrm>
            <a:off x="0" y="0"/>
            <a:ext cx="9144000" cy="604838"/>
            <a:chOff x="0" y="0"/>
            <a:chExt cx="9143999" cy="605532"/>
          </a:xfrm>
        </p:grpSpPr>
        <p:sp>
          <p:nvSpPr>
            <p:cNvPr id="15" name="矩形 14"/>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6" name="矩形 15"/>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226068" y="198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728980" y="764540"/>
            <a:ext cx="5186680" cy="5911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a:solidFill>
                  <a:srgbClr val="9D1F33"/>
                </a:solidFill>
                <a:latin typeface="微软雅黑" panose="020B0503020204020204" pitchFamily="34" charset="-122"/>
                <a:ea typeface="微软雅黑" panose="020B0503020204020204" pitchFamily="34" charset="-122"/>
              </a:rPr>
              <a:t>            </a:t>
            </a:r>
            <a:r>
              <a:rPr lang="zh-CN" altLang="en-US" sz="2000" b="1">
                <a:solidFill>
                  <a:srgbClr val="9D1F33"/>
                </a:solidFill>
                <a:latin typeface="微软雅黑" panose="020B0503020204020204" pitchFamily="34" charset="-122"/>
                <a:ea typeface="微软雅黑" panose="020B0503020204020204" pitchFamily="34" charset="-122"/>
                <a:sym typeface="+mn-ea"/>
              </a:rPr>
              <a:t>“课程思政”的提</a:t>
            </a:r>
            <a:r>
              <a:rPr lang="zh-CN" altLang="en-US" sz="2000" b="1" smtClean="0">
                <a:solidFill>
                  <a:srgbClr val="9D1F33"/>
                </a:solidFill>
                <a:latin typeface="微软雅黑" panose="020B0503020204020204" pitchFamily="34" charset="-122"/>
                <a:ea typeface="微软雅黑" panose="020B0503020204020204" pitchFamily="34" charset="-122"/>
                <a:sym typeface="+mn-ea"/>
              </a:rPr>
              <a:t>出和推进</a:t>
            </a:r>
            <a:endParaRPr lang="zh-CN" altLang="en-US" sz="2000" b="1">
              <a:solidFill>
                <a:srgbClr val="9D1F33"/>
              </a:solidFill>
              <a:latin typeface="微软雅黑" panose="020B0503020204020204" pitchFamily="34" charset="-122"/>
              <a:ea typeface="微软雅黑" panose="020B0503020204020204" pitchFamily="34" charset="-122"/>
            </a:endParaRPr>
          </a:p>
        </p:txBody>
      </p:sp>
      <p:sp>
        <p:nvSpPr>
          <p:cNvPr id="20" name="矩形 19"/>
          <p:cNvSpPr/>
          <p:nvPr/>
        </p:nvSpPr>
        <p:spPr>
          <a:xfrm>
            <a:off x="0" y="2214560"/>
            <a:ext cx="9144000" cy="257176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ltLang="zh-CN" b="1" smtClean="0">
              <a:solidFill>
                <a:schemeClr val="tx1"/>
              </a:solidFill>
              <a:latin typeface="微软雅黑" panose="020B0503020204020204" pitchFamily="34" charset="-122"/>
              <a:ea typeface="微软雅黑" panose="020B0503020204020204" pitchFamily="34" charset="-122"/>
            </a:endParaRPr>
          </a:p>
          <a:p>
            <a:r>
              <a:rPr lang="zh-CN" altLang="en-US" b="1" smtClean="0">
                <a:solidFill>
                  <a:schemeClr val="tx1"/>
                </a:solidFill>
                <a:latin typeface="微软雅黑" panose="020B0503020204020204" pitchFamily="34" charset="-122"/>
                <a:ea typeface="微软雅黑" panose="020B0503020204020204" pitchFamily="34" charset="-122"/>
              </a:rPr>
              <a:t>      五、全面推进高校课程思政建设</a:t>
            </a:r>
            <a:br>
              <a:rPr lang="zh-CN" altLang="en-US" b="1" smtClean="0">
                <a:solidFill>
                  <a:schemeClr val="tx1"/>
                </a:solidFill>
                <a:latin typeface="微软雅黑" panose="020B0503020204020204" pitchFamily="34" charset="-122"/>
                <a:ea typeface="微软雅黑" panose="020B0503020204020204" pitchFamily="34" charset="-122"/>
              </a:rPr>
            </a:br>
            <a:r>
              <a:rPr lang="zh-CN" altLang="en-US" b="1" smtClean="0">
                <a:solidFill>
                  <a:schemeClr val="tx1"/>
                </a:solidFill>
                <a:latin typeface="微软雅黑" panose="020B0503020204020204" pitchFamily="34" charset="-122"/>
                <a:ea typeface="微软雅黑" panose="020B0503020204020204" pitchFamily="34" charset="-122"/>
              </a:rPr>
              <a:t>      </a:t>
            </a:r>
            <a:r>
              <a:rPr lang="zh-CN" altLang="en-US" smtClean="0">
                <a:solidFill>
                  <a:schemeClr val="tx1"/>
                </a:solidFill>
                <a:latin typeface="微软雅黑" panose="020B0503020204020204" pitchFamily="34" charset="-122"/>
                <a:ea typeface="微软雅黑" panose="020B0503020204020204" pitchFamily="34" charset="-122"/>
              </a:rPr>
              <a:t>充分发挥各类课程的育人功能，深入挖掘各门课程蕴含的思想政治教育内容，促进专业课与思想政治理论课同向同行，实现价值引领、知识教育、能力培养的有机统一。</a:t>
            </a:r>
            <a:endParaRPr lang="en-US" altLang="zh-CN"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研制发布</a:t>
            </a:r>
            <a:r>
              <a:rPr lang="en-US" altLang="zh-CN" smtClean="0">
                <a:solidFill>
                  <a:schemeClr val="tx1"/>
                </a:solidFill>
                <a:latin typeface="微软雅黑" panose="020B0503020204020204" pitchFamily="34" charset="-122"/>
                <a:ea typeface="微软雅黑" panose="020B0503020204020204" pitchFamily="34" charset="-122"/>
              </a:rPr>
              <a:t>《</a:t>
            </a:r>
            <a:r>
              <a:rPr lang="zh-CN" altLang="en-US" smtClean="0">
                <a:solidFill>
                  <a:schemeClr val="tx1"/>
                </a:solidFill>
                <a:latin typeface="微软雅黑" panose="020B0503020204020204" pitchFamily="34" charset="-122"/>
                <a:ea typeface="微软雅黑" panose="020B0503020204020204" pitchFamily="34" charset="-122"/>
              </a:rPr>
              <a:t>高校课程思政建设指导纲要</a:t>
            </a:r>
            <a:r>
              <a:rPr lang="en-US" altLang="zh-CN" smtClean="0">
                <a:solidFill>
                  <a:schemeClr val="tx1"/>
                </a:solidFill>
                <a:latin typeface="微软雅黑" panose="020B0503020204020204" pitchFamily="34" charset="-122"/>
                <a:ea typeface="微软雅黑" panose="020B0503020204020204" pitchFamily="34" charset="-122"/>
              </a:rPr>
              <a:t>》</a:t>
            </a:r>
            <a:endParaRPr lang="en-US" altLang="zh-CN"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召开全国高校课程思政建设工作推进会</a:t>
            </a:r>
            <a:endParaRPr lang="en-US" altLang="zh-CN"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选树一批课程思政先行高校，打造课程思政建设典型</a:t>
            </a:r>
            <a:endParaRPr lang="en-US" altLang="zh-CN"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推出一批课程思政示范课、教学名师和团队，建设一批课程思政教学研究示范中心</a:t>
            </a:r>
            <a:r>
              <a:rPr lang="en-US" altLang="zh-CN" smtClean="0">
                <a:solidFill>
                  <a:schemeClr val="tx1"/>
                </a:solidFill>
                <a:latin typeface="微软雅黑" panose="020B0503020204020204" pitchFamily="34" charset="-122"/>
                <a:ea typeface="微软雅黑" panose="020B0503020204020204" pitchFamily="34" charset="-122"/>
              </a:rPr>
              <a:t> </a:t>
            </a:r>
            <a:endParaRPr lang="en-US" altLang="zh-CN" smtClean="0">
              <a:solidFill>
                <a:schemeClr val="tx1"/>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rPr>
              <a:t>  及时总结提炼课程思政建设的新成果、新经验、新模式</a:t>
            </a:r>
            <a:endParaRPr lang="en-US" altLang="en-US" smtClean="0">
              <a:solidFill>
                <a:schemeClr val="tx1"/>
              </a:solidFill>
              <a:latin typeface="微软雅黑" panose="020B0503020204020204" pitchFamily="34" charset="-122"/>
              <a:ea typeface="微软雅黑" panose="020B0503020204020204" pitchFamily="34" charset="-122"/>
              <a:sym typeface="+mn-ea"/>
            </a:endParaRPr>
          </a:p>
          <a:p>
            <a:r>
              <a:rPr lang="en-US" altLang="zh-CN" smtClean="0">
                <a:solidFill>
                  <a:schemeClr val="tx1"/>
                </a:solidFill>
              </a:rPr>
              <a:t>                                                     </a:t>
            </a:r>
            <a:endParaRPr lang="en-US" altLang="en-US"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785786" y="863581"/>
            <a:ext cx="7632848" cy="5057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dirty="0">
                <a:solidFill>
                  <a:srgbClr val="9D1F33"/>
                </a:solidFill>
                <a:latin typeface="微软雅黑" panose="020B0503020204020204" pitchFamily="34" charset="-122"/>
                <a:ea typeface="微软雅黑" panose="020B0503020204020204" pitchFamily="34" charset="-122"/>
              </a:rPr>
              <a:t>“三位一体“教育体系                   上海经验</a:t>
            </a:r>
            <a:endParaRPr lang="en-US" altLang="zh-CN" sz="2000" b="1" dirty="0">
              <a:solidFill>
                <a:srgbClr val="9D1F33"/>
              </a:solidFill>
              <a:latin typeface="微软雅黑" panose="020B0503020204020204" pitchFamily="34" charset="-122"/>
              <a:ea typeface="微软雅黑" panose="020B0503020204020204" pitchFamily="34" charset="-122"/>
            </a:endParaRPr>
          </a:p>
        </p:txBody>
      </p:sp>
      <p:sp>
        <p:nvSpPr>
          <p:cNvPr id="14" name="矩形 13"/>
          <p:cNvSpPr/>
          <p:nvPr/>
        </p:nvSpPr>
        <p:spPr>
          <a:xfrm>
            <a:off x="755576" y="1571618"/>
            <a:ext cx="7632848" cy="121444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pPr>
            <a:r>
              <a:rPr lang="zh-CN" altLang="en-US" sz="2000">
                <a:solidFill>
                  <a:schemeClr val="tx1"/>
                </a:solidFill>
                <a:latin typeface="微软雅黑" panose="020B0503020204020204" pitchFamily="34" charset="-122"/>
                <a:ea typeface="微软雅黑" panose="020B0503020204020204" pitchFamily="34" charset="-122"/>
              </a:rPr>
              <a:t>       </a:t>
            </a:r>
            <a:r>
              <a:rPr lang="zh-CN" altLang="en-US" smtClean="0">
                <a:solidFill>
                  <a:schemeClr val="tx1"/>
                </a:solidFill>
                <a:latin typeface="微软雅黑" panose="020B0503020204020204" pitchFamily="34" charset="-122"/>
                <a:ea typeface="微软雅黑" panose="020B0503020204020204" pitchFamily="34" charset="-122"/>
              </a:rPr>
              <a:t>思</a:t>
            </a:r>
            <a:r>
              <a:rPr lang="zh-CN" altLang="en-US" dirty="0">
                <a:solidFill>
                  <a:schemeClr val="tx1"/>
                </a:solidFill>
                <a:latin typeface="微软雅黑" panose="020B0503020204020204" pitchFamily="34" charset="-122"/>
                <a:ea typeface="微软雅黑" panose="020B0503020204020204" pitchFamily="34" charset="-122"/>
              </a:rPr>
              <a:t>政理论课 </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“中国系列”思政选修课程</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solidFill>
                <a:latin typeface="微软雅黑" panose="020B0503020204020204" pitchFamily="34" charset="-122"/>
                <a:ea typeface="微软雅黑" panose="020B0503020204020204" pitchFamily="34" charset="-122"/>
              </a:rPr>
              <a:t>        综合素养课 </a:t>
            </a:r>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综合素养课程</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30000"/>
              </a:lnSpc>
            </a:pPr>
            <a:r>
              <a:rPr lang="zh-CN" altLang="en-US" dirty="0">
                <a:solidFill>
                  <a:schemeClr val="tx1"/>
                </a:solidFill>
                <a:latin typeface="微软雅黑" panose="020B0503020204020204" pitchFamily="34" charset="-122"/>
                <a:ea typeface="微软雅黑" panose="020B0503020204020204" pitchFamily="34" charset="-122"/>
              </a:rPr>
              <a:t>        专业教育课 </a:t>
            </a:r>
            <a:r>
              <a:rPr lang="en-US" altLang="zh-CN" dirty="0">
                <a:solidFill>
                  <a:schemeClr val="tx1"/>
                </a:solidFill>
                <a:latin typeface="微软雅黑" panose="020B0503020204020204" pitchFamily="34" charset="-122"/>
                <a:ea typeface="微软雅黑" panose="020B0503020204020204" pitchFamily="34" charset="-122"/>
              </a:rPr>
              <a:t>—— </a:t>
            </a:r>
            <a:r>
              <a:rPr lang="zh-CN" altLang="en-US" dirty="0">
                <a:solidFill>
                  <a:srgbClr val="C00000"/>
                </a:solidFill>
                <a:latin typeface="微软雅黑" panose="020B0503020204020204" pitchFamily="34" charset="-122"/>
                <a:ea typeface="微软雅黑" panose="020B0503020204020204" pitchFamily="34" charset="-122"/>
              </a:rPr>
              <a:t>专业课程</a:t>
            </a:r>
            <a:r>
              <a:rPr lang="zh-CN" altLang="en-US">
                <a:solidFill>
                  <a:srgbClr val="C00000"/>
                </a:solidFill>
                <a:latin typeface="微软雅黑" panose="020B0503020204020204" pitchFamily="34" charset="-122"/>
                <a:ea typeface="微软雅黑" panose="020B0503020204020204" pitchFamily="34" charset="-122"/>
              </a:rPr>
              <a:t>思</a:t>
            </a:r>
            <a:r>
              <a:rPr lang="zh-CN" altLang="en-US" smtClean="0">
                <a:solidFill>
                  <a:srgbClr val="C00000"/>
                </a:solidFill>
                <a:latin typeface="微软雅黑" panose="020B0503020204020204" pitchFamily="34" charset="-122"/>
                <a:ea typeface="微软雅黑" panose="020B0503020204020204" pitchFamily="34" charset="-122"/>
              </a:rPr>
              <a:t>政</a:t>
            </a:r>
            <a:endParaRPr lang="zh-CN" altLang="en-US" dirty="0">
              <a:solidFill>
                <a:srgbClr val="C00000"/>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0" y="0"/>
            <a:ext cx="9144000" cy="604838"/>
            <a:chOff x="0" y="0"/>
            <a:chExt cx="9143999" cy="605532"/>
          </a:xfrm>
        </p:grpSpPr>
        <p:sp>
          <p:nvSpPr>
            <p:cNvPr id="15" name="矩形 14"/>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6" name="矩形 15"/>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18" name="矩形 17"/>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0160" y="836287"/>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lt1"/>
                </a:solidFill>
                <a:effectLst/>
                <a:uLnTx/>
                <a:uFillTx/>
                <a:latin typeface="Arial Rounded MT Bold" panose="020F0704030504030204" pitchFamily="34" charset="0"/>
                <a:ea typeface="微软雅黑" panose="020B0503020204020204" pitchFamily="34" charset="-122"/>
                <a:cs typeface="+mn-cs"/>
              </a:rPr>
              <a:t>3</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0" name="矩形 19"/>
          <p:cNvSpPr/>
          <p:nvPr/>
        </p:nvSpPr>
        <p:spPr>
          <a:xfrm>
            <a:off x="714375" y="3009265"/>
            <a:ext cx="7632700" cy="156274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pPr>
            <a:r>
              <a:rPr lang="en-US" altLang="zh-CN" sz="2000" smtClean="0">
                <a:solidFill>
                  <a:schemeClr val="tx1"/>
                </a:solidFill>
                <a:latin typeface="微软雅黑" panose="020B0503020204020204" pitchFamily="34" charset="-122"/>
                <a:ea typeface="微软雅黑" panose="020B0503020204020204" pitchFamily="34" charset="-122"/>
                <a:sym typeface="+mn-ea"/>
              </a:rPr>
              <a:t>              2018. 7 </a:t>
            </a:r>
            <a:r>
              <a:rPr lang="zh-CN" altLang="en-US" sz="2000" smtClean="0">
                <a:solidFill>
                  <a:schemeClr val="tx1"/>
                </a:solidFill>
                <a:latin typeface="微软雅黑" panose="020B0503020204020204" pitchFamily="34" charset="-122"/>
                <a:ea typeface="微软雅黑" panose="020B0503020204020204" pitchFamily="34" charset="-122"/>
                <a:sym typeface="+mn-ea"/>
              </a:rPr>
              <a:t>的数据</a:t>
            </a:r>
            <a:endParaRPr lang="en-US" altLang="zh-CN" sz="2000" smtClean="0">
              <a:solidFill>
                <a:schemeClr val="tx1"/>
              </a:solidFill>
              <a:latin typeface="微软雅黑" panose="020B0503020204020204" pitchFamily="34" charset="-122"/>
              <a:ea typeface="微软雅黑" panose="020B0503020204020204" pitchFamily="34" charset="-122"/>
              <a:sym typeface="+mn-ea"/>
            </a:endParaRPr>
          </a:p>
          <a:p>
            <a:pPr>
              <a:lnSpc>
                <a:spcPct val="130000"/>
              </a:lnSpc>
              <a:buFont typeface="Arial" panose="020B0604020202020204" pitchFamily="34" charset="0"/>
              <a:buChar char="•"/>
            </a:pPr>
            <a:r>
              <a:rPr lang="zh-CN" altLang="en-US" sz="2000" smtClean="0">
                <a:solidFill>
                  <a:schemeClr val="tx1"/>
                </a:solidFill>
                <a:latin typeface="微软雅黑" panose="020B0503020204020204" pitchFamily="34" charset="-122"/>
                <a:ea typeface="微软雅黑" panose="020B0503020204020204" pitchFamily="34" charset="-122"/>
                <a:sym typeface="+mn-ea"/>
              </a:rPr>
              <a:t>     </a:t>
            </a:r>
            <a:r>
              <a:rPr lang="zh-CN" altLang="en-US" smtClean="0">
                <a:solidFill>
                  <a:schemeClr val="tx1"/>
                </a:solidFill>
                <a:latin typeface="微软雅黑" panose="020B0503020204020204" pitchFamily="34" charset="-122"/>
                <a:ea typeface="微软雅黑" panose="020B0503020204020204" pitchFamily="34" charset="-122"/>
                <a:sym typeface="+mn-ea"/>
              </a:rPr>
              <a:t>60 余门“中国系列”思政课选修课</a:t>
            </a:r>
            <a:endParaRPr lang="zh-CN" altLang="en-US" smtClean="0">
              <a:solidFill>
                <a:schemeClr val="tx1"/>
              </a:solidFill>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Char char="•"/>
            </a:pPr>
            <a:r>
              <a:rPr lang="zh-CN" altLang="en-US" smtClean="0">
                <a:solidFill>
                  <a:schemeClr val="tx1"/>
                </a:solidFill>
                <a:latin typeface="微软雅黑" panose="020B0503020204020204" pitchFamily="34" charset="-122"/>
                <a:ea typeface="微软雅黑" panose="020B0503020204020204" pitchFamily="34" charset="-122"/>
                <a:sym typeface="+mn-ea"/>
              </a:rPr>
              <a:t>  </a:t>
            </a:r>
            <a:r>
              <a:rPr lang="zh-CN" altLang="en-US" dirty="0">
                <a:solidFill>
                  <a:schemeClr val="tx1"/>
                </a:solidFill>
                <a:latin typeface="微软雅黑" panose="020B0503020204020204" pitchFamily="34" charset="-122"/>
                <a:ea typeface="微软雅黑" panose="020B0503020204020204" pitchFamily="34" charset="-122"/>
                <a:sym typeface="+mn-ea"/>
              </a:rPr>
              <a:t>1000 余门  综合素养课</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sym typeface="+mn-ea"/>
              </a:rPr>
              <a:t>  3000 余门  </a:t>
            </a:r>
            <a:r>
              <a:rPr lang="zh-CN" altLang="en-US" dirty="0">
                <a:solidFill>
                  <a:srgbClr val="C00000"/>
                </a:solidFill>
                <a:latin typeface="微软雅黑" panose="020B0503020204020204" pitchFamily="34" charset="-122"/>
                <a:ea typeface="微软雅黑" panose="020B0503020204020204" pitchFamily="34" charset="-122"/>
                <a:sym typeface="+mn-ea"/>
              </a:rPr>
              <a:t>专业“课程思</a:t>
            </a:r>
            <a:r>
              <a:rPr lang="zh-CN" altLang="en-US">
                <a:solidFill>
                  <a:srgbClr val="C00000"/>
                </a:solidFill>
                <a:latin typeface="微软雅黑" panose="020B0503020204020204" pitchFamily="34" charset="-122"/>
                <a:ea typeface="微软雅黑" panose="020B0503020204020204" pitchFamily="34" charset="-122"/>
                <a:sym typeface="+mn-ea"/>
              </a:rPr>
              <a:t>政</a:t>
            </a:r>
            <a:r>
              <a:rPr lang="zh-CN" altLang="en-US" smtClean="0">
                <a:solidFill>
                  <a:srgbClr val="C00000"/>
                </a:solidFill>
                <a:latin typeface="微软雅黑" panose="020B0503020204020204" pitchFamily="34" charset="-122"/>
                <a:ea typeface="微软雅黑" panose="020B0503020204020204" pitchFamily="34" charset="-122"/>
                <a:sym typeface="+mn-ea"/>
              </a:rPr>
              <a:t>”</a:t>
            </a:r>
            <a:endParaRPr lang="zh-CN" altLang="en-US" dirty="0">
              <a:solidFill>
                <a:srgbClr val="C00000"/>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3003217" y="4774168"/>
            <a:ext cx="2316480" cy="306705"/>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“所有课堂都有育人功能”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0" y="0"/>
            <a:ext cx="2339975" cy="600075"/>
            <a:chOff x="0" y="0"/>
            <a:chExt cx="2339975" cy="600764"/>
          </a:xfrm>
        </p:grpSpPr>
        <p:sp>
          <p:nvSpPr>
            <p:cNvPr id="19" name="矩形 18"/>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20" name="矩形 19"/>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11" name="Text Box 2"/>
          <p:cNvSpPr txBox="1">
            <a:spLocks noChangeArrowheads="1"/>
          </p:cNvSpPr>
          <p:nvPr/>
        </p:nvSpPr>
        <p:spPr bwMode="auto">
          <a:xfrm>
            <a:off x="827088" y="692150"/>
            <a:ext cx="7705725" cy="400110"/>
          </a:xfrm>
          <a:prstGeom prst="rect">
            <a:avLst/>
          </a:prstGeom>
          <a:noFill/>
          <a:ln w="9525">
            <a:noFill/>
            <a:miter lim="800000"/>
          </a:ln>
        </p:spPr>
        <p:txBody>
          <a:bodyPr>
            <a:spAutoFit/>
          </a:bodyPr>
          <a:lstStyle/>
          <a:p>
            <a:pPr>
              <a:spcBef>
                <a:spcPct val="50000"/>
              </a:spcBef>
            </a:pPr>
            <a:endParaRPr lang="zh-CN" altLang="en-US" sz="2000" b="1" dirty="0">
              <a:solidFill>
                <a:srgbClr val="9D1F33"/>
              </a:solidFill>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6" name="矩形 15"/>
          <p:cNvSpPr/>
          <p:nvPr/>
        </p:nvSpPr>
        <p:spPr bwMode="auto">
          <a:xfrm>
            <a:off x="2439988" y="4763"/>
            <a:ext cx="6704012" cy="600075"/>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pic>
        <p:nvPicPr>
          <p:cNvPr id="65537" name="Picture 1" descr="C:\Users\Administrator\Desktop\无标题.jpg"/>
          <p:cNvPicPr>
            <a:picLocks noChangeAspect="1" noChangeArrowheads="1"/>
          </p:cNvPicPr>
          <p:nvPr/>
        </p:nvPicPr>
        <p:blipFill>
          <a:blip r:embed="rId1"/>
          <a:srcRect/>
          <a:stretch>
            <a:fillRect/>
          </a:stretch>
        </p:blipFill>
        <p:spPr bwMode="auto">
          <a:xfrm>
            <a:off x="2564648" y="785800"/>
            <a:ext cx="5865004" cy="3786214"/>
          </a:xfrm>
          <a:prstGeom prst="rect">
            <a:avLst/>
          </a:prstGeom>
          <a:noFill/>
          <a:ln>
            <a:solidFill>
              <a:srgbClr val="9D1F33"/>
            </a:solidFill>
          </a:ln>
        </p:spPr>
      </p:pic>
      <p:sp>
        <p:nvSpPr>
          <p:cNvPr id="21" name="矩形 20"/>
          <p:cNvSpPr/>
          <p:nvPr/>
        </p:nvSpPr>
        <p:spPr>
          <a:xfrm>
            <a:off x="571472" y="785800"/>
            <a:ext cx="1714512" cy="3786214"/>
          </a:xfrm>
          <a:prstGeom prst="rect">
            <a:avLst/>
          </a:prstGeom>
          <a:solidFill>
            <a:schemeClr val="bg1"/>
          </a:solidFill>
          <a:ln>
            <a:solidFill>
              <a:srgbClr val="9D1F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pPr>
            <a:r>
              <a:rPr lang="zh-CN" altLang="en-US" sz="200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中国系</a:t>
            </a:r>
            <a:r>
              <a:rPr lang="zh-CN" altLang="en-US" sz="2000">
                <a:solidFill>
                  <a:schemeClr val="tx1"/>
                </a:solidFill>
                <a:latin typeface="微软雅黑" panose="020B0503020204020204" pitchFamily="34" charset="-122"/>
                <a:ea typeface="微软雅黑" panose="020B0503020204020204" pitchFamily="34" charset="-122"/>
              </a:rPr>
              <a:t>列”  </a:t>
            </a:r>
            <a:endParaRPr lang="en-US" altLang="zh-CN" sz="2000">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2000">
                <a:solidFill>
                  <a:schemeClr val="tx1"/>
                </a:solidFill>
                <a:latin typeface="微软雅黑" panose="020B0503020204020204" pitchFamily="34" charset="-122"/>
                <a:ea typeface="微软雅黑" panose="020B0503020204020204" pitchFamily="34" charset="-122"/>
              </a:rPr>
              <a:t>  </a:t>
            </a:r>
            <a:r>
              <a:rPr lang="zh-CN" altLang="en-US" sz="2000">
                <a:solidFill>
                  <a:schemeClr val="tx1"/>
                </a:solidFill>
                <a:latin typeface="微软雅黑" panose="020B0503020204020204" pitchFamily="34" charset="-122"/>
                <a:ea typeface="微软雅黑" panose="020B0503020204020204" pitchFamily="34" charset="-122"/>
              </a:rPr>
              <a:t>思</a:t>
            </a:r>
            <a:r>
              <a:rPr lang="zh-CN" altLang="en-US" sz="2000" dirty="0">
                <a:solidFill>
                  <a:schemeClr val="tx1"/>
                </a:solidFill>
                <a:latin typeface="微软雅黑" panose="020B0503020204020204" pitchFamily="34" charset="-122"/>
                <a:ea typeface="微软雅黑" panose="020B0503020204020204" pitchFamily="34" charset="-122"/>
              </a:rPr>
              <a:t>政选</a:t>
            </a:r>
            <a:r>
              <a:rPr lang="zh-CN" altLang="en-US" sz="2000">
                <a:solidFill>
                  <a:schemeClr val="tx1"/>
                </a:solidFill>
                <a:latin typeface="微软雅黑" panose="020B0503020204020204" pitchFamily="34" charset="-122"/>
                <a:ea typeface="微软雅黑" panose="020B0503020204020204" pitchFamily="34" charset="-122"/>
              </a:rPr>
              <a:t>修课</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786328"/>
            <a:ext cx="9186545" cy="357172"/>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ltLang="zh-CN" b="1">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099068" y="71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0160" y="763898"/>
            <a:ext cx="631825" cy="592455"/>
          </a:xfrm>
          <a:prstGeom prst="rect">
            <a:avLst/>
          </a:prstGeom>
          <a:solidFill>
            <a:srgbClr val="9D1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a:ln>
                  <a:noFill/>
                </a:ln>
                <a:solidFill>
                  <a:schemeClr val="lt1"/>
                </a:solidFill>
                <a:effectLst/>
                <a:uLnTx/>
                <a:uFillTx/>
                <a:latin typeface="Arial Rounded MT Bold" panose="020F0704030504030204" pitchFamily="34" charset="0"/>
                <a:ea typeface="微软雅黑" panose="020B0503020204020204" pitchFamily="34" charset="-122"/>
                <a:cs typeface="+mn-cs"/>
              </a:rPr>
              <a:t>2</a:t>
            </a:r>
            <a:endParaRPr kumimoji="0" lang="en-US" sz="3200" b="1" i="0" u="none" strike="noStrike" kern="1200" cap="none" spc="0" normalizeH="0" baseline="0" noProof="0" dirty="0">
              <a:ln>
                <a:noFill/>
              </a:ln>
              <a:solidFill>
                <a:schemeClr val="lt1"/>
              </a:solidFill>
              <a:effectLst/>
              <a:uLnTx/>
              <a:uFillTx/>
              <a:latin typeface="Arial Rounded MT Bold" panose="020F0704030504030204" pitchFamily="34" charset="0"/>
              <a:ea typeface="微软雅黑" panose="020B0503020204020204" pitchFamily="34" charset="-122"/>
              <a:cs typeface="+mn-cs"/>
            </a:endParaRPr>
          </a:p>
        </p:txBody>
      </p:sp>
      <p:sp>
        <p:nvSpPr>
          <p:cNvPr id="29" name="矩形 28"/>
          <p:cNvSpPr/>
          <p:nvPr/>
        </p:nvSpPr>
        <p:spPr>
          <a:xfrm>
            <a:off x="571472" y="99304"/>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728980" y="764540"/>
            <a:ext cx="5186680" cy="5911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000" b="1">
                <a:solidFill>
                  <a:srgbClr val="9D1F33"/>
                </a:solidFill>
                <a:latin typeface="微软雅黑" panose="020B0503020204020204" pitchFamily="34" charset="-122"/>
                <a:ea typeface="微软雅黑" panose="020B0503020204020204" pitchFamily="34" charset="-122"/>
              </a:rPr>
              <a:t>            </a:t>
            </a:r>
            <a:r>
              <a:rPr lang="zh-CN" altLang="en-US" sz="2000" b="1">
                <a:solidFill>
                  <a:srgbClr val="9D1F33"/>
                </a:solidFill>
                <a:latin typeface="微软雅黑" panose="020B0503020204020204" pitchFamily="34" charset="-122"/>
                <a:ea typeface="微软雅黑" panose="020B0503020204020204" pitchFamily="34" charset="-122"/>
                <a:sym typeface="+mn-ea"/>
              </a:rPr>
              <a:t>什么是“课程思政”</a:t>
            </a:r>
            <a:endParaRPr lang="zh-CN" altLang="en-US" sz="2000" b="1">
              <a:solidFill>
                <a:srgbClr val="9D1F33"/>
              </a:solidFill>
              <a:latin typeface="微软雅黑" panose="020B0503020204020204" pitchFamily="34" charset="-122"/>
              <a:ea typeface="微软雅黑" panose="020B0503020204020204" pitchFamily="34" charset="-122"/>
            </a:endParaRPr>
          </a:p>
        </p:txBody>
      </p:sp>
      <p:sp>
        <p:nvSpPr>
          <p:cNvPr id="3" name="矩形 2"/>
          <p:cNvSpPr/>
          <p:nvPr/>
        </p:nvSpPr>
        <p:spPr>
          <a:xfrm>
            <a:off x="755650" y="1643380"/>
            <a:ext cx="7632700" cy="61912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30000"/>
              </a:lnSpc>
            </a:pPr>
            <a:r>
              <a:rPr lang="zh-CN" altLang="en-US">
                <a:solidFill>
                  <a:srgbClr val="000000"/>
                </a:solidFill>
                <a:latin typeface="微软雅黑" panose="020B0503020204020204" pitchFamily="34" charset="-122"/>
                <a:ea typeface="微软雅黑" panose="020B0503020204020204" pitchFamily="34" charset="-122"/>
                <a:sym typeface="+mn-ea"/>
              </a:rPr>
              <a:t>“为谁培养人、培养什么样的人、怎样培养人”</a:t>
            </a:r>
            <a:endParaRPr lang="zh-CN" altLang="en-US" dirty="0">
              <a:solidFill>
                <a:srgbClr val="000000"/>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739140" y="2487930"/>
            <a:ext cx="7632700" cy="19240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30000"/>
              </a:lnSpc>
            </a:pPr>
            <a:r>
              <a:rPr lang="zh-CN" altLang="en-US">
                <a:solidFill>
                  <a:srgbClr val="000000"/>
                </a:solidFill>
                <a:latin typeface="微软雅黑" panose="020B0503020204020204" pitchFamily="34" charset="-122"/>
                <a:ea typeface="微软雅黑" panose="020B0503020204020204" pitchFamily="34" charset="-122"/>
                <a:sym typeface="+mn-ea"/>
              </a:rPr>
              <a:t>“要把</a:t>
            </a:r>
            <a:r>
              <a:rPr lang="zh-CN" altLang="en-US">
                <a:solidFill>
                  <a:srgbClr val="C00000"/>
                </a:solidFill>
                <a:latin typeface="微软雅黑" panose="020B0503020204020204" pitchFamily="34" charset="-122"/>
                <a:ea typeface="微软雅黑" panose="020B0503020204020204" pitchFamily="34" charset="-122"/>
                <a:sym typeface="+mn-ea"/>
              </a:rPr>
              <a:t>做人做事的道理、把社会主义核心价值观的要求、把实现民族复兴的理想和责任</a:t>
            </a:r>
            <a:r>
              <a:rPr lang="zh-CN" altLang="en-US">
                <a:solidFill>
                  <a:srgbClr val="000000"/>
                </a:solidFill>
                <a:latin typeface="微软雅黑" panose="020B0503020204020204" pitchFamily="34" charset="-122"/>
                <a:ea typeface="微软雅黑" panose="020B0503020204020204" pitchFamily="34" charset="-122"/>
                <a:sym typeface="+mn-ea"/>
              </a:rPr>
              <a:t>融入各类课程教学之中，使各类课程与思想政治理论课同向同行，形成协同效应”。</a:t>
            </a:r>
            <a:endParaRPr lang="en-US" altLang="zh-CN" sz="2000">
              <a:solidFill>
                <a:srgbClr val="000000"/>
              </a:solidFill>
              <a:latin typeface="微软雅黑" panose="020B0503020204020204" pitchFamily="34" charset="-122"/>
              <a:ea typeface="微软雅黑" panose="020B0503020204020204" pitchFamily="34" charset="-122"/>
              <a:cs typeface="+mn-cs"/>
            </a:endParaRPr>
          </a:p>
          <a:p>
            <a:pPr lvl="0">
              <a:lnSpc>
                <a:spcPct val="130000"/>
              </a:lnSpc>
            </a:pPr>
            <a:r>
              <a:rPr lang="en-US" altLang="zh-CN" sz="2000">
                <a:solidFill>
                  <a:srgbClr val="000000"/>
                </a:solidFill>
                <a:latin typeface="楷体" panose="02010609060101010101" pitchFamily="49" charset="-122"/>
                <a:ea typeface="楷体" panose="02010609060101010101" pitchFamily="49" charset="-122"/>
                <a:sym typeface="+mn-ea"/>
              </a:rPr>
              <a:t>          </a:t>
            </a:r>
            <a:r>
              <a:rPr lang="en-US" altLang="zh-CN">
                <a:solidFill>
                  <a:srgbClr val="000000"/>
                </a:solidFill>
                <a:latin typeface="楷体" panose="02010609060101010101" pitchFamily="49" charset="-122"/>
                <a:ea typeface="楷体" panose="02010609060101010101" pitchFamily="49" charset="-122"/>
                <a:sym typeface="+mn-ea"/>
              </a:rPr>
              <a:t>——</a:t>
            </a:r>
            <a:r>
              <a:rPr lang="zh-CN" altLang="en-US">
                <a:solidFill>
                  <a:srgbClr val="000000"/>
                </a:solidFill>
                <a:latin typeface="楷体" panose="02010609060101010101" pitchFamily="49" charset="-122"/>
                <a:ea typeface="楷体" panose="02010609060101010101" pitchFamily="49" charset="-122"/>
                <a:sym typeface="+mn-ea"/>
              </a:rPr>
              <a:t>习近平在全国高校思想政治工作会议上的讲话 </a:t>
            </a:r>
            <a:r>
              <a:rPr lang="en-US" altLang="en-US">
                <a:solidFill>
                  <a:srgbClr val="000000"/>
                </a:solidFill>
                <a:latin typeface="楷体" panose="02010609060101010101" pitchFamily="49" charset="-122"/>
                <a:ea typeface="楷体" panose="02010609060101010101" pitchFamily="49" charset="-122"/>
                <a:sym typeface="+mn-ea"/>
              </a:rPr>
              <a:t>2016.12</a:t>
            </a:r>
            <a:endParaRPr lang="en-US" altLang="en-US" dirty="0">
              <a:solidFill>
                <a:srgbClr val="000000"/>
              </a:solidFill>
              <a:latin typeface="楷体" panose="02010609060101010101" pitchFamily="49" charset="-122"/>
              <a:ea typeface="楷体" panose="02010609060101010101" pitchFamily="49" charset="-122"/>
              <a:sym typeface="+mn-ea"/>
            </a:endParaRPr>
          </a:p>
        </p:txBody>
      </p:sp>
      <p:sp>
        <p:nvSpPr>
          <p:cNvPr id="4" name="矩形 3"/>
          <p:cNvSpPr/>
          <p:nvPr/>
        </p:nvSpPr>
        <p:spPr>
          <a:xfrm>
            <a:off x="3003217" y="4774168"/>
            <a:ext cx="2316480" cy="306705"/>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“所有课堂都有育人功能”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5" name="组合 12"/>
          <p:cNvGrpSpPr/>
          <p:nvPr/>
        </p:nvGrpSpPr>
        <p:grpSpPr>
          <a:xfrm>
            <a:off x="0" y="0"/>
            <a:ext cx="9144000" cy="604838"/>
            <a:chOff x="0" y="0"/>
            <a:chExt cx="9143999" cy="605532"/>
          </a:xfrm>
        </p:grpSpPr>
        <p:sp>
          <p:nvSpPr>
            <p:cNvPr id="15" name="矩形 14"/>
            <p:cNvSpPr/>
            <p:nvPr/>
          </p:nvSpPr>
          <p:spPr bwMode="auto">
            <a:xfrm>
              <a:off x="0" y="0"/>
              <a:ext cx="144463"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dirty="0">
                <a:ln>
                  <a:noFill/>
                </a:ln>
                <a:solidFill>
                  <a:schemeClr val="lt1"/>
                </a:solidFill>
                <a:effectLst/>
                <a:uLnTx/>
                <a:uFillTx/>
                <a:latin typeface="Arial Rounded MT Bold" panose="020F0704030504030204" pitchFamily="34" charset="0"/>
                <a:ea typeface="+mn-ea"/>
                <a:cs typeface="+mn-cs"/>
              </a:endParaRPr>
            </a:p>
          </p:txBody>
        </p:sp>
        <p:sp>
          <p:nvSpPr>
            <p:cNvPr id="16" name="矩形 15"/>
            <p:cNvSpPr/>
            <p:nvPr/>
          </p:nvSpPr>
          <p:spPr bwMode="auto">
            <a:xfrm>
              <a:off x="250825" y="0"/>
              <a:ext cx="2089150"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0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bwMode="auto">
            <a:xfrm>
              <a:off x="2439988" y="4768"/>
              <a:ext cx="6704011" cy="600764"/>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zh-CN" altLang="en-US" sz="2000" b="1">
                  <a:solidFill>
                    <a:schemeClr val="bg1"/>
                  </a:solidFill>
                  <a:latin typeface="微软雅黑" panose="020B0503020204020204" pitchFamily="34" charset="-122"/>
                  <a:ea typeface="微软雅黑" panose="020B0503020204020204" pitchFamily="34" charset="-122"/>
                </a:rPr>
                <a:t>课程思政的“概念与内涵”</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1226068" y="198420"/>
            <a:ext cx="441146" cy="400110"/>
          </a:xfrm>
          <a:prstGeom prst="rect">
            <a:avLst/>
          </a:prstGeom>
        </p:spPr>
        <p:txBody>
          <a:bodyPr wrap="none">
            <a:spAutoFit/>
          </a:bodyPr>
          <a:lstStyle/>
          <a:p>
            <a:pPr lvl="0" algn="dist" rtl="0">
              <a:defRPr/>
            </a:pPr>
            <a:r>
              <a:rPr lang="zh-CN" altLang="en-US" sz="2000" b="1" dirty="0">
                <a:solidFill>
                  <a:schemeClr val="lt1"/>
                </a:solidFill>
                <a:latin typeface="微软雅黑" panose="020B0503020204020204" pitchFamily="34" charset="-122"/>
                <a:ea typeface="微软雅黑" panose="020B0503020204020204" pitchFamily="34" charset="-122"/>
                <a:cs typeface="+mn-cs"/>
              </a:rPr>
              <a:t>一</a:t>
            </a:r>
            <a:endParaRPr lang="zh-CN" altLang="en-US" sz="2000" b="1" dirty="0">
              <a:solidFill>
                <a:schemeClr val="lt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6736</Words>
  <Application>WPS 演示</Application>
  <PresentationFormat>全屏显示(16:9)</PresentationFormat>
  <Paragraphs>822</Paragraphs>
  <Slides>56</Slides>
  <Notes>55</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56</vt:i4>
      </vt:variant>
    </vt:vector>
  </HeadingPairs>
  <TitlesOfParts>
    <vt:vector size="72" baseType="lpstr">
      <vt:lpstr>Arial</vt:lpstr>
      <vt:lpstr>宋体</vt:lpstr>
      <vt:lpstr>Wingdings</vt:lpstr>
      <vt:lpstr>Arial Black</vt:lpstr>
      <vt:lpstr>微软雅黑</vt:lpstr>
      <vt:lpstr>Arial Rounded MT Bold</vt:lpstr>
      <vt:lpstr>楷体</vt:lpstr>
      <vt:lpstr>Arial Unicode MS</vt:lpstr>
      <vt:lpstr>Calibri</vt:lpstr>
      <vt:lpstr>黑体</vt:lpstr>
      <vt:lpstr>楷体_GB2312</vt:lpstr>
      <vt:lpstr>新宋体</vt:lpstr>
      <vt:lpstr>楷体_GB2312</vt:lpstr>
      <vt:lpstr>楷体_GB2312</vt:lpstr>
      <vt:lpstr>默认设计模板</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我有一个梦                           ——中医学生的中医梦</dc:title>
  <dc:creator>陈立铭</dc:creator>
  <cp:lastModifiedBy>韩波</cp:lastModifiedBy>
  <cp:revision>676</cp:revision>
  <cp:lastPrinted>2016-03-31T00:12:00Z</cp:lastPrinted>
  <dcterms:created xsi:type="dcterms:W3CDTF">2015-12-21T12:14:00Z</dcterms:created>
  <dcterms:modified xsi:type="dcterms:W3CDTF">2020-02-25T08:32:50Z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